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0"/>
  </p:notesMasterIdLst>
  <p:sldIdLst>
    <p:sldId id="256" r:id="rId2"/>
    <p:sldId id="278" r:id="rId3"/>
    <p:sldId id="275" r:id="rId4"/>
    <p:sldId id="257" r:id="rId5"/>
    <p:sldId id="258" r:id="rId6"/>
    <p:sldId id="266" r:id="rId7"/>
    <p:sldId id="259" r:id="rId8"/>
    <p:sldId id="267" r:id="rId9"/>
    <p:sldId id="260" r:id="rId10"/>
    <p:sldId id="261" r:id="rId11"/>
    <p:sldId id="262" r:id="rId12"/>
    <p:sldId id="265" r:id="rId13"/>
    <p:sldId id="264" r:id="rId14"/>
    <p:sldId id="263" r:id="rId15"/>
    <p:sldId id="269" r:id="rId16"/>
    <p:sldId id="273" r:id="rId17"/>
    <p:sldId id="268" r:id="rId18"/>
    <p:sldId id="270" r:id="rId19"/>
    <p:sldId id="271" r:id="rId20"/>
    <p:sldId id="274" r:id="rId21"/>
    <p:sldId id="272" r:id="rId22"/>
    <p:sldId id="276" r:id="rId23"/>
    <p:sldId id="277" r:id="rId24"/>
    <p:sldId id="279" r:id="rId25"/>
    <p:sldId id="281" r:id="rId26"/>
    <p:sldId id="282" r:id="rId27"/>
    <p:sldId id="286" r:id="rId28"/>
    <p:sldId id="283" r:id="rId29"/>
    <p:sldId id="284" r:id="rId30"/>
    <p:sldId id="287" r:id="rId31"/>
    <p:sldId id="285" r:id="rId32"/>
    <p:sldId id="288" r:id="rId33"/>
    <p:sldId id="289" r:id="rId34"/>
    <p:sldId id="290" r:id="rId35"/>
    <p:sldId id="291" r:id="rId36"/>
    <p:sldId id="292" r:id="rId37"/>
    <p:sldId id="293" r:id="rId38"/>
    <p:sldId id="294" r:id="rId39"/>
    <p:sldId id="303" r:id="rId40"/>
    <p:sldId id="295" r:id="rId41"/>
    <p:sldId id="296" r:id="rId42"/>
    <p:sldId id="297" r:id="rId43"/>
    <p:sldId id="298" r:id="rId44"/>
    <p:sldId id="299" r:id="rId45"/>
    <p:sldId id="304" r:id="rId46"/>
    <p:sldId id="300" r:id="rId47"/>
    <p:sldId id="302" r:id="rId48"/>
    <p:sldId id="30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F99FF"/>
    <a:srgbClr val="CCFFFF"/>
    <a:srgbClr val="FFCCFF"/>
    <a:srgbClr val="CCECFF"/>
    <a:srgbClr val="202519"/>
    <a:srgbClr val="005C2A"/>
    <a:srgbClr val="FF00FF"/>
    <a:srgbClr val="00F2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A883D7-8F99-4102-94C5-228BC372461A}" v="122" dt="2019-08-30T18:06:17.5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p:cViewPr varScale="1">
        <p:scale>
          <a:sx n="51" d="100"/>
          <a:sy n="51" d="100"/>
        </p:scale>
        <p:origin x="1402"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B1444-DE83-4096-B90A-272B971D30CB}" type="datetimeFigureOut">
              <a:rPr lang="en-US" smtClean="0"/>
              <a:pPr/>
              <a:t>8/29/2019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D59E2C-200A-42B6-ACD0-266E9443CB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bubbles, this slide needs two extra clicks to progress to the next slide</a:t>
            </a:r>
          </a:p>
        </p:txBody>
      </p:sp>
      <p:sp>
        <p:nvSpPr>
          <p:cNvPr id="4" name="Slide Number Placeholder 3"/>
          <p:cNvSpPr>
            <a:spLocks noGrp="1"/>
          </p:cNvSpPr>
          <p:nvPr>
            <p:ph type="sldNum" sz="quarter" idx="5"/>
          </p:nvPr>
        </p:nvSpPr>
        <p:spPr/>
        <p:txBody>
          <a:bodyPr/>
          <a:lstStyle/>
          <a:p>
            <a:fld id="{B4D59E2C-200A-42B6-ACD0-266E9443CBFC}" type="slidenum">
              <a:rPr lang="en-US" smtClean="0"/>
              <a:pPr/>
              <a:t>28</a:t>
            </a:fld>
            <a:endParaRPr lang="en-US"/>
          </a:p>
        </p:txBody>
      </p:sp>
    </p:spTree>
    <p:extLst>
      <p:ext uri="{BB962C8B-B14F-4D97-AF65-F5344CB8AC3E}">
        <p14:creationId xmlns:p14="http://schemas.microsoft.com/office/powerpoint/2010/main" val="373810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D59E2C-200A-42B6-ACD0-266E9443CBFC}"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D59E2C-200A-42B6-ACD0-266E9443CBFC}" type="slidenum">
              <a:rPr lang="en-US" smtClean="0"/>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C014740-B696-419F-AB6C-F21116EAD8AD}" type="datetimeFigureOut">
              <a:rPr lang="en-US" smtClean="0"/>
              <a:pPr/>
              <a:t>8/29/2019</a:t>
            </a:fld>
            <a:endParaRPr lang="en-US"/>
          </a:p>
        </p:txBody>
      </p:sp>
      <p:sp>
        <p:nvSpPr>
          <p:cNvPr id="16" name="Slide Number Placeholder 15"/>
          <p:cNvSpPr>
            <a:spLocks noGrp="1"/>
          </p:cNvSpPr>
          <p:nvPr>
            <p:ph type="sldNum" sz="quarter" idx="11"/>
          </p:nvPr>
        </p:nvSpPr>
        <p:spPr/>
        <p:txBody>
          <a:bodyPr/>
          <a:lstStyle/>
          <a:p>
            <a:fld id="{78B3CE4A-CF73-43E5-BD3F-074A5DBFE06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014740-B696-419F-AB6C-F21116EAD8AD}" type="datetimeFigureOut">
              <a:rPr lang="en-US" smtClean="0"/>
              <a:pPr/>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3CE4A-CF73-43E5-BD3F-074A5DBFE0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014740-B696-419F-AB6C-F21116EAD8AD}" type="datetimeFigureOut">
              <a:rPr lang="en-US" smtClean="0"/>
              <a:pPr/>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3CE4A-CF73-43E5-BD3F-074A5DBFE0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3C014740-B696-419F-AB6C-F21116EAD8AD}" type="datetimeFigureOut">
              <a:rPr lang="en-US" smtClean="0"/>
              <a:pPr/>
              <a:t>8/29/2019</a:t>
            </a:fld>
            <a:endParaRPr lang="en-US"/>
          </a:p>
        </p:txBody>
      </p:sp>
      <p:sp>
        <p:nvSpPr>
          <p:cNvPr id="15" name="Slide Number Placeholder 14"/>
          <p:cNvSpPr>
            <a:spLocks noGrp="1"/>
          </p:cNvSpPr>
          <p:nvPr>
            <p:ph type="sldNum" sz="quarter" idx="15"/>
          </p:nvPr>
        </p:nvSpPr>
        <p:spPr/>
        <p:txBody>
          <a:bodyPr/>
          <a:lstStyle>
            <a:lvl1pPr algn="ctr">
              <a:defRPr/>
            </a:lvl1pPr>
          </a:lstStyle>
          <a:p>
            <a:fld id="{78B3CE4A-CF73-43E5-BD3F-074A5DBFE06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014740-B696-419F-AB6C-F21116EAD8AD}" type="datetimeFigureOut">
              <a:rPr lang="en-US" smtClean="0"/>
              <a:pPr/>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3CE4A-CF73-43E5-BD3F-074A5DBFE06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C014740-B696-419F-AB6C-F21116EAD8AD}" type="datetimeFigureOut">
              <a:rPr lang="en-US" smtClean="0"/>
              <a:pPr/>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3CE4A-CF73-43E5-BD3F-074A5DBFE06B}"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8B3CE4A-CF73-43E5-BD3F-074A5DBFE06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C014740-B696-419F-AB6C-F21116EAD8AD}" type="datetimeFigureOut">
              <a:rPr lang="en-US" smtClean="0"/>
              <a:pPr/>
              <a:t>8/29/2019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014740-B696-419F-AB6C-F21116EAD8AD}" type="datetimeFigureOut">
              <a:rPr lang="en-US" smtClean="0"/>
              <a:pPr/>
              <a:t>8/29/2019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3CE4A-CF73-43E5-BD3F-074A5DBFE06B}"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14740-B696-419F-AB6C-F21116EAD8AD}" type="datetimeFigureOut">
              <a:rPr lang="en-US" smtClean="0"/>
              <a:pPr/>
              <a:t>8/29/2019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3CE4A-CF73-43E5-BD3F-074A5DBFE0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3C014740-B696-419F-AB6C-F21116EAD8AD}" type="datetimeFigureOut">
              <a:rPr lang="en-US" smtClean="0"/>
              <a:pPr/>
              <a:t>8/29/2019</a:t>
            </a:fld>
            <a:endParaRPr lang="en-US"/>
          </a:p>
        </p:txBody>
      </p:sp>
      <p:sp>
        <p:nvSpPr>
          <p:cNvPr id="9" name="Slide Number Placeholder 8"/>
          <p:cNvSpPr>
            <a:spLocks noGrp="1"/>
          </p:cNvSpPr>
          <p:nvPr>
            <p:ph type="sldNum" sz="quarter" idx="15"/>
          </p:nvPr>
        </p:nvSpPr>
        <p:spPr/>
        <p:txBody>
          <a:bodyPr/>
          <a:lstStyle/>
          <a:p>
            <a:fld id="{78B3CE4A-CF73-43E5-BD3F-074A5DBFE06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3C014740-B696-419F-AB6C-F21116EAD8AD}" type="datetimeFigureOut">
              <a:rPr lang="en-US" smtClean="0"/>
              <a:pPr/>
              <a:t>8/29/2019</a:t>
            </a:fld>
            <a:endParaRPr lang="en-US"/>
          </a:p>
        </p:txBody>
      </p:sp>
      <p:sp>
        <p:nvSpPr>
          <p:cNvPr id="9" name="Slide Number Placeholder 8"/>
          <p:cNvSpPr>
            <a:spLocks noGrp="1"/>
          </p:cNvSpPr>
          <p:nvPr>
            <p:ph type="sldNum" sz="quarter" idx="11"/>
          </p:nvPr>
        </p:nvSpPr>
        <p:spPr/>
        <p:txBody>
          <a:bodyPr/>
          <a:lstStyle/>
          <a:p>
            <a:fld id="{78B3CE4A-CF73-43E5-BD3F-074A5DBFE06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C014740-B696-419F-AB6C-F21116EAD8AD}" type="datetimeFigureOut">
              <a:rPr lang="en-US" smtClean="0"/>
              <a:pPr/>
              <a:t>8/29/2019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B3CE4A-CF73-43E5-BD3F-074A5DBFE06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The Second Half of the Rapid Eye Model</a:t>
            </a:r>
          </a:p>
        </p:txBody>
      </p:sp>
      <p:sp>
        <p:nvSpPr>
          <p:cNvPr id="2" name="Title 1"/>
          <p:cNvSpPr>
            <a:spLocks noGrp="1"/>
          </p:cNvSpPr>
          <p:nvPr>
            <p:ph type="ctrTitle"/>
          </p:nvPr>
        </p:nvSpPr>
        <p:spPr/>
        <p:txBody>
          <a:bodyPr/>
          <a:lstStyle/>
          <a:p>
            <a:r>
              <a:rPr lang="en-US" sz="7200" dirty="0"/>
              <a:t>Skills  for  Life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liefs-EM.gif"/>
          <p:cNvPicPr>
            <a:picLocks noChangeAspect="1"/>
          </p:cNvPicPr>
          <p:nvPr/>
        </p:nvPicPr>
        <p:blipFill>
          <a:blip r:embed="rId2" cstate="print"/>
          <a:stretch>
            <a:fillRect/>
          </a:stretch>
        </p:blipFill>
        <p:spPr>
          <a:xfrm>
            <a:off x="381000" y="4343400"/>
            <a:ext cx="8520260" cy="2209800"/>
          </a:xfrm>
          <a:prstGeom prst="rect">
            <a:avLst/>
          </a:prstGeom>
        </p:spPr>
      </p:pic>
      <p:pic>
        <p:nvPicPr>
          <p:cNvPr id="4" name="Picture 3" descr="heart field.jpg"/>
          <p:cNvPicPr>
            <a:picLocks noChangeAspect="1"/>
          </p:cNvPicPr>
          <p:nvPr/>
        </p:nvPicPr>
        <p:blipFill>
          <a:blip r:embed="rId3" cstate="print"/>
          <a:stretch>
            <a:fillRect/>
          </a:stretch>
        </p:blipFill>
        <p:spPr>
          <a:xfrm>
            <a:off x="304800" y="381000"/>
            <a:ext cx="8536983" cy="3810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h magnetics.jpg"/>
          <p:cNvPicPr>
            <a:picLocks noChangeAspect="1"/>
          </p:cNvPicPr>
          <p:nvPr/>
        </p:nvPicPr>
        <p:blipFill>
          <a:blip r:embed="rId2" cstate="print"/>
          <a:stretch>
            <a:fillRect/>
          </a:stretch>
        </p:blipFill>
        <p:spPr>
          <a:xfrm>
            <a:off x="52278" y="0"/>
            <a:ext cx="9039443"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rt-earth connection.jpg"/>
          <p:cNvPicPr>
            <a:picLocks noChangeAspect="1"/>
          </p:cNvPicPr>
          <p:nvPr/>
        </p:nvPicPr>
        <p:blipFill>
          <a:blip r:embed="rId2" cstate="print"/>
          <a:stretch>
            <a:fillRect/>
          </a:stretch>
        </p:blipFill>
        <p:spPr>
          <a:xfrm>
            <a:off x="169334" y="952501"/>
            <a:ext cx="8805332" cy="495299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h &amp; Human Electromagnetic Fields.jpg"/>
          <p:cNvPicPr>
            <a:picLocks noChangeAspect="1"/>
          </p:cNvPicPr>
          <p:nvPr/>
        </p:nvPicPr>
        <p:blipFill>
          <a:blip r:embed="rId2" cstate="print"/>
          <a:stretch>
            <a:fillRect/>
          </a:stretch>
        </p:blipFill>
        <p:spPr>
          <a:xfrm>
            <a:off x="228600" y="937008"/>
            <a:ext cx="8686800" cy="477296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ectromagnetic-field-of-the-heart1.jpg"/>
          <p:cNvPicPr>
            <a:picLocks noChangeAspect="1"/>
          </p:cNvPicPr>
          <p:nvPr/>
        </p:nvPicPr>
        <p:blipFill>
          <a:blip r:embed="rId2" cstate="print"/>
          <a:stretch>
            <a:fillRect/>
          </a:stretch>
        </p:blipFill>
        <p:spPr>
          <a:xfrm>
            <a:off x="381000" y="381000"/>
            <a:ext cx="8467623" cy="599084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d-lotus-Flower-Reflections-600x694.jpg"/>
          <p:cNvPicPr>
            <a:picLocks noChangeAspect="1"/>
          </p:cNvPicPr>
          <p:nvPr/>
        </p:nvPicPr>
        <p:blipFill>
          <a:blip r:embed="rId2" cstate="print"/>
          <a:stretch>
            <a:fillRect/>
          </a:stretch>
        </p:blipFill>
        <p:spPr>
          <a:xfrm>
            <a:off x="3429000" y="304800"/>
            <a:ext cx="5402076" cy="6248400"/>
          </a:xfrm>
          <a:prstGeom prst="rect">
            <a:avLst/>
          </a:prstGeom>
        </p:spPr>
      </p:pic>
      <p:sp>
        <p:nvSpPr>
          <p:cNvPr id="4" name="TextBox 3"/>
          <p:cNvSpPr txBox="1"/>
          <p:nvPr/>
        </p:nvSpPr>
        <p:spPr>
          <a:xfrm>
            <a:off x="228600" y="381000"/>
            <a:ext cx="3200400" cy="6001643"/>
          </a:xfrm>
          <a:prstGeom prst="rect">
            <a:avLst/>
          </a:prstGeom>
          <a:noFill/>
        </p:spPr>
        <p:txBody>
          <a:bodyPr wrap="square" rtlCol="0">
            <a:spAutoFit/>
          </a:bodyPr>
          <a:lstStyle/>
          <a:p>
            <a:r>
              <a:rPr lang="en-US" sz="3200" dirty="0"/>
              <a:t>Whatever  you really, really, </a:t>
            </a:r>
            <a:r>
              <a:rPr lang="en-US" sz="3200" i="1" dirty="0"/>
              <a:t>really </a:t>
            </a:r>
            <a:r>
              <a:rPr lang="en-US" sz="3200" dirty="0"/>
              <a:t> want will come to you very quickly.</a:t>
            </a:r>
          </a:p>
          <a:p>
            <a:endParaRPr lang="en-US" sz="3200" dirty="0"/>
          </a:p>
          <a:p>
            <a:r>
              <a:rPr lang="en-US" sz="3200" dirty="0"/>
              <a:t>Whatever you really, really, </a:t>
            </a:r>
            <a:r>
              <a:rPr lang="en-US" sz="3200" i="1" dirty="0"/>
              <a:t>really </a:t>
            </a:r>
            <a:r>
              <a:rPr lang="en-US" sz="3200" dirty="0"/>
              <a:t>don’t want will come to you very quickly.</a:t>
            </a:r>
          </a:p>
          <a:p>
            <a:pPr algn="ctr"/>
            <a:r>
              <a:rPr lang="en-US" sz="2000" dirty="0"/>
              <a:t>               Esther Hicks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ssence-cooking_.jpg"/>
          <p:cNvPicPr>
            <a:picLocks noChangeAspect="1"/>
          </p:cNvPicPr>
          <p:nvPr/>
        </p:nvPicPr>
        <p:blipFill>
          <a:blip r:embed="rId2" cstate="print"/>
          <a:stretch>
            <a:fillRect/>
          </a:stretch>
        </p:blipFill>
        <p:spPr>
          <a:xfrm>
            <a:off x="152400" y="152400"/>
            <a:ext cx="8839200" cy="6705600"/>
          </a:xfrm>
          <a:prstGeom prst="rect">
            <a:avLst/>
          </a:prstGeom>
        </p:spPr>
      </p:pic>
      <p:sp>
        <p:nvSpPr>
          <p:cNvPr id="3" name="TextBox 2"/>
          <p:cNvSpPr txBox="1"/>
          <p:nvPr/>
        </p:nvSpPr>
        <p:spPr>
          <a:xfrm>
            <a:off x="304800" y="685800"/>
            <a:ext cx="3962400" cy="6740307"/>
          </a:xfrm>
          <a:prstGeom prst="rect">
            <a:avLst/>
          </a:prstGeom>
          <a:noFill/>
        </p:spPr>
        <p:txBody>
          <a:bodyPr wrap="square" rtlCol="0">
            <a:spAutoFit/>
          </a:bodyPr>
          <a:lstStyle/>
          <a:p>
            <a:r>
              <a:rPr lang="en-US" sz="3600" dirty="0"/>
              <a:t>Determine the </a:t>
            </a:r>
            <a:r>
              <a:rPr lang="en-US" sz="3600" i="1" dirty="0"/>
              <a:t>ESSENCE</a:t>
            </a:r>
            <a:r>
              <a:rPr lang="en-US" sz="3600" dirty="0"/>
              <a:t> of</a:t>
            </a:r>
          </a:p>
          <a:p>
            <a:r>
              <a:rPr lang="en-US" sz="3600" dirty="0"/>
              <a:t>what it is that you really, really, really WANT in your life.</a:t>
            </a:r>
          </a:p>
          <a:p>
            <a:endParaRPr lang="en-US" sz="3600" dirty="0"/>
          </a:p>
          <a:p>
            <a:r>
              <a:rPr lang="en-US" sz="3600" dirty="0"/>
              <a:t>What are the essential  ingredients of that desire?</a:t>
            </a:r>
          </a:p>
          <a:p>
            <a:endParaRPr lang="en-US" sz="3600" dirty="0"/>
          </a:p>
          <a:p>
            <a:endParaRPr lang="en-US"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7 seconds.jpg"/>
          <p:cNvPicPr>
            <a:picLocks noChangeAspect="1"/>
          </p:cNvPicPr>
          <p:nvPr/>
        </p:nvPicPr>
        <p:blipFill>
          <a:blip r:embed="rId2" cstate="print"/>
          <a:stretch>
            <a:fillRect/>
          </a:stretch>
        </p:blipFill>
        <p:spPr>
          <a:xfrm>
            <a:off x="1447800" y="304800"/>
            <a:ext cx="6248400" cy="6248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titude.jpg"/>
          <p:cNvPicPr>
            <a:picLocks noChangeAspect="1"/>
          </p:cNvPicPr>
          <p:nvPr/>
        </p:nvPicPr>
        <p:blipFill>
          <a:blip r:embed="rId2" cstate="print"/>
          <a:stretch>
            <a:fillRect/>
          </a:stretch>
        </p:blipFill>
        <p:spPr>
          <a:xfrm>
            <a:off x="381000" y="304800"/>
            <a:ext cx="8458200" cy="611937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 you think.jpg"/>
          <p:cNvPicPr>
            <a:picLocks noChangeAspect="1"/>
          </p:cNvPicPr>
          <p:nvPr/>
        </p:nvPicPr>
        <p:blipFill>
          <a:blip r:embed="rId2" cstate="print"/>
          <a:stretch>
            <a:fillRect/>
          </a:stretch>
        </p:blipFill>
        <p:spPr>
          <a:xfrm>
            <a:off x="457200" y="609600"/>
            <a:ext cx="8396378" cy="5562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E49314-D249-49A3-9031-7221CF4BDFEB}"/>
              </a:ext>
            </a:extLst>
          </p:cNvPr>
          <p:cNvSpPr/>
          <p:nvPr/>
        </p:nvSpPr>
        <p:spPr>
          <a:xfrm>
            <a:off x="-114300" y="-14140"/>
            <a:ext cx="9372600" cy="7086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runaway_train_of_thought.jpg"/>
          <p:cNvPicPr>
            <a:picLocks noChangeAspect="1"/>
          </p:cNvPicPr>
          <p:nvPr/>
        </p:nvPicPr>
        <p:blipFill>
          <a:blip r:embed="rId2" cstate="print"/>
          <a:stretch>
            <a:fillRect/>
          </a:stretch>
        </p:blipFill>
        <p:spPr>
          <a:xfrm>
            <a:off x="609600" y="1524000"/>
            <a:ext cx="7932082" cy="4648200"/>
          </a:xfrm>
          <a:prstGeom prst="rect">
            <a:avLst/>
          </a:prstGeom>
        </p:spPr>
      </p:pic>
      <p:sp>
        <p:nvSpPr>
          <p:cNvPr id="3" name="TextBox 2"/>
          <p:cNvSpPr txBox="1"/>
          <p:nvPr/>
        </p:nvSpPr>
        <p:spPr>
          <a:xfrm>
            <a:off x="609600" y="457200"/>
            <a:ext cx="7543800" cy="954107"/>
          </a:xfrm>
          <a:prstGeom prst="rect">
            <a:avLst/>
          </a:prstGeom>
          <a:noFill/>
        </p:spPr>
        <p:txBody>
          <a:bodyPr wrap="square" rtlCol="0">
            <a:spAutoFit/>
          </a:bodyPr>
          <a:lstStyle/>
          <a:p>
            <a:r>
              <a:rPr lang="en-US" sz="2800" dirty="0">
                <a:solidFill>
                  <a:schemeClr val="bg1"/>
                </a:solidFill>
              </a:rPr>
              <a:t>Have you ever found yourself on a “runaway train of thought”?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49D378-AF92-4F41-894D-E01583347EAC}"/>
              </a:ext>
            </a:extLst>
          </p:cNvPr>
          <p:cNvSpPr/>
          <p:nvPr/>
        </p:nvSpPr>
        <p:spPr>
          <a:xfrm>
            <a:off x="16032" y="76200"/>
            <a:ext cx="9296400" cy="701040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85800" y="346293"/>
            <a:ext cx="7956865" cy="6186309"/>
          </a:xfrm>
          <a:prstGeom prst="rect">
            <a:avLst/>
          </a:prstGeom>
          <a:noFill/>
        </p:spPr>
        <p:txBody>
          <a:bodyPr wrap="square" rtlCol="0">
            <a:spAutoFit/>
          </a:bodyPr>
          <a:lstStyle/>
          <a:p>
            <a:pPr algn="ctr"/>
            <a:r>
              <a:rPr lang="en-US" sz="3600" dirty="0">
                <a:solidFill>
                  <a:schemeClr val="tx1">
                    <a:lumMod val="50000"/>
                  </a:schemeClr>
                </a:solidFill>
              </a:rPr>
              <a:t>You cannot STOP doing anything</a:t>
            </a:r>
          </a:p>
          <a:p>
            <a:pPr algn="ctr"/>
            <a:endParaRPr lang="en-US" sz="3600" dirty="0">
              <a:solidFill>
                <a:schemeClr val="tx1">
                  <a:lumMod val="50000"/>
                </a:schemeClr>
              </a:solidFill>
            </a:endParaRPr>
          </a:p>
          <a:p>
            <a:pPr algn="ctr"/>
            <a:endParaRPr lang="en-US" sz="3600" dirty="0"/>
          </a:p>
          <a:p>
            <a:pPr algn="ctr"/>
            <a:endParaRPr lang="en-US" sz="3600" dirty="0"/>
          </a:p>
          <a:p>
            <a:pPr algn="ctr"/>
            <a:endParaRPr lang="en-US" sz="3600" dirty="0"/>
          </a:p>
          <a:p>
            <a:pPr algn="ctr"/>
            <a:endParaRPr lang="en-US" sz="3600" dirty="0"/>
          </a:p>
          <a:p>
            <a:pPr algn="ctr"/>
            <a:endParaRPr lang="en-US" sz="3600" dirty="0"/>
          </a:p>
          <a:p>
            <a:pPr algn="ctr"/>
            <a:endParaRPr lang="en-US" sz="3600" dirty="0"/>
          </a:p>
          <a:p>
            <a:pPr algn="ctr"/>
            <a:endParaRPr lang="en-US" sz="3600" dirty="0"/>
          </a:p>
          <a:p>
            <a:pPr algn="ctr"/>
            <a:r>
              <a:rPr lang="en-US" sz="3600" dirty="0">
                <a:solidFill>
                  <a:schemeClr val="tx1">
                    <a:lumMod val="50000"/>
                  </a:schemeClr>
                </a:solidFill>
              </a:rPr>
              <a:t>You must START doing something ELSE</a:t>
            </a:r>
          </a:p>
        </p:txBody>
      </p:sp>
      <p:pic>
        <p:nvPicPr>
          <p:cNvPr id="5" name="Picture 4" descr="focused thought.jpg"/>
          <p:cNvPicPr>
            <a:picLocks noChangeAspect="1"/>
          </p:cNvPicPr>
          <p:nvPr/>
        </p:nvPicPr>
        <p:blipFill>
          <a:blip r:embed="rId2" cstate="print"/>
          <a:stretch>
            <a:fillRect/>
          </a:stretch>
        </p:blipFill>
        <p:spPr>
          <a:xfrm>
            <a:off x="1568219" y="990600"/>
            <a:ext cx="6192027" cy="421057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oughts.jpg"/>
          <p:cNvPicPr>
            <a:picLocks noChangeAspect="1"/>
          </p:cNvPicPr>
          <p:nvPr/>
        </p:nvPicPr>
        <p:blipFill>
          <a:blip r:embed="rId2" cstate="print"/>
          <a:stretch>
            <a:fillRect/>
          </a:stretch>
        </p:blipFill>
        <p:spPr>
          <a:xfrm>
            <a:off x="228600" y="228600"/>
            <a:ext cx="8763000" cy="6400800"/>
          </a:xfrm>
          <a:prstGeom prst="rect">
            <a:avLst/>
          </a:prstGeom>
        </p:spPr>
      </p:pic>
      <p:sp>
        <p:nvSpPr>
          <p:cNvPr id="3" name="TextBox 2"/>
          <p:cNvSpPr txBox="1"/>
          <p:nvPr/>
        </p:nvSpPr>
        <p:spPr>
          <a:xfrm>
            <a:off x="381000" y="1295400"/>
            <a:ext cx="5791200" cy="4524315"/>
          </a:xfrm>
          <a:prstGeom prst="rect">
            <a:avLst/>
          </a:prstGeom>
          <a:noFill/>
        </p:spPr>
        <p:txBody>
          <a:bodyPr wrap="square" rtlCol="0">
            <a:spAutoFit/>
          </a:bodyPr>
          <a:lstStyle/>
          <a:p>
            <a:r>
              <a:rPr lang="en-US" sz="3600" dirty="0"/>
              <a:t>Ask yourself….</a:t>
            </a:r>
          </a:p>
          <a:p>
            <a:endParaRPr lang="en-US" sz="3600" dirty="0"/>
          </a:p>
          <a:p>
            <a:r>
              <a:rPr lang="en-US" sz="3600" dirty="0"/>
              <a:t>Is THAT what I really, really, really want?</a:t>
            </a:r>
          </a:p>
          <a:p>
            <a:endParaRPr lang="en-US" sz="3600" dirty="0"/>
          </a:p>
          <a:p>
            <a:r>
              <a:rPr lang="en-US" sz="3600" dirty="0"/>
              <a:t>And the answer is..</a:t>
            </a:r>
          </a:p>
          <a:p>
            <a:endParaRPr lang="en-US" sz="3600" dirty="0"/>
          </a:p>
          <a:p>
            <a:r>
              <a:rPr lang="en-US" sz="3600" dirty="0"/>
              <a:t>NO!  I AM…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kra02.jpg"/>
          <p:cNvPicPr>
            <a:picLocks noChangeAspect="1"/>
          </p:cNvPicPr>
          <p:nvPr/>
        </p:nvPicPr>
        <p:blipFill>
          <a:blip r:embed="rId2" cstate="print"/>
          <a:stretch>
            <a:fillRect/>
          </a:stretch>
        </p:blipFill>
        <p:spPr>
          <a:xfrm>
            <a:off x="304800" y="228600"/>
            <a:ext cx="8534400" cy="6400800"/>
          </a:xfrm>
          <a:prstGeom prst="rect">
            <a:avLst/>
          </a:prstGeom>
        </p:spPr>
      </p:pic>
      <p:sp>
        <p:nvSpPr>
          <p:cNvPr id="3" name="Rectangle 2"/>
          <p:cNvSpPr/>
          <p:nvPr/>
        </p:nvSpPr>
        <p:spPr>
          <a:xfrm>
            <a:off x="1295400" y="1743670"/>
            <a:ext cx="2496581" cy="923330"/>
          </a:xfrm>
          <a:prstGeom prst="rect">
            <a:avLst/>
          </a:prstGeom>
          <a:noFill/>
        </p:spPr>
        <p:txBody>
          <a:bodyPr wrap="none" lIns="91440" tIns="45720" rIns="91440" bIns="45720">
            <a:prstTxWarp prst="textArchUp">
              <a:avLst/>
            </a:prstTxWarp>
            <a:spAutoFit/>
          </a:bodyPr>
          <a:lstStyle/>
          <a:p>
            <a:pPr algn="ctr"/>
            <a:r>
              <a:rPr lang="en-US" sz="5400" b="1" dirty="0">
                <a:ln w="12700">
                  <a:solidFill>
                    <a:schemeClr val="tx2">
                      <a:satMod val="155000"/>
                    </a:schemeClr>
                  </a:solidFill>
                  <a:prstDash val="solid"/>
                </a:ln>
                <a:effectLst>
                  <a:outerShdw blurRad="41275" dist="20320" dir="1800000" algn="tl" rotWithShape="0">
                    <a:srgbClr val="000000">
                      <a:alpha val="40000"/>
                    </a:srgbClr>
                  </a:outerShdw>
                </a:effectLst>
              </a:rPr>
              <a:t>Awake</a:t>
            </a:r>
            <a:r>
              <a:rPr lang="en-US" sz="5400" b="1" cap="none" spc="0" dirty="0">
                <a:ln w="12700">
                  <a:solidFill>
                    <a:schemeClr val="tx2">
                      <a:satMod val="155000"/>
                    </a:schemeClr>
                  </a:solidFill>
                  <a:prstDash val="solid"/>
                </a:ln>
                <a:effectLst>
                  <a:outerShdw blurRad="41275" dist="20320" dir="1800000" algn="tl" rotWithShape="0">
                    <a:srgbClr val="000000">
                      <a:alpha val="40000"/>
                    </a:srgbClr>
                  </a:outerShdw>
                </a:effectLst>
              </a:rPr>
              <a:t>!</a:t>
            </a:r>
          </a:p>
        </p:txBody>
      </p:sp>
      <p:sp>
        <p:nvSpPr>
          <p:cNvPr id="4" name="TextBox 3"/>
          <p:cNvSpPr txBox="1"/>
          <p:nvPr/>
        </p:nvSpPr>
        <p:spPr>
          <a:xfrm>
            <a:off x="5486400" y="609600"/>
            <a:ext cx="2667000" cy="1066800"/>
          </a:xfrm>
          <a:prstGeom prst="rect">
            <a:avLst/>
          </a:prstGeom>
          <a:noFill/>
        </p:spPr>
        <p:txBody>
          <a:bodyPr wrap="none" rtlCol="0">
            <a:prstTxWarp prst="textWave1">
              <a:avLst/>
            </a:prstTxWarp>
            <a:spAutoFit/>
          </a:bodyPr>
          <a:lstStyle/>
          <a:p>
            <a:r>
              <a:rPr lang="en-US" sz="2800" dirty="0"/>
              <a:t>Balanced!</a:t>
            </a:r>
          </a:p>
        </p:txBody>
      </p:sp>
      <p:sp>
        <p:nvSpPr>
          <p:cNvPr id="5" name="TextBox 4"/>
          <p:cNvSpPr txBox="1"/>
          <p:nvPr/>
        </p:nvSpPr>
        <p:spPr>
          <a:xfrm>
            <a:off x="5715000" y="2819400"/>
            <a:ext cx="2829977" cy="990600"/>
          </a:xfrm>
          <a:prstGeom prst="rect">
            <a:avLst/>
          </a:prstGeom>
          <a:noFill/>
        </p:spPr>
        <p:txBody>
          <a:bodyPr wrap="none" rtlCol="0">
            <a:prstTxWarp prst="textWave2">
              <a:avLst/>
            </a:prstTxWarp>
            <a:spAutoFit/>
          </a:bodyPr>
          <a:lstStyle/>
          <a:p>
            <a:r>
              <a:rPr lang="en-US" sz="4000" dirty="0"/>
              <a:t>Creative!</a:t>
            </a:r>
          </a:p>
        </p:txBody>
      </p:sp>
      <p:sp>
        <p:nvSpPr>
          <p:cNvPr id="6" name="Rectangle 5"/>
          <p:cNvSpPr/>
          <p:nvPr/>
        </p:nvSpPr>
        <p:spPr>
          <a:xfrm>
            <a:off x="4724400" y="5334000"/>
            <a:ext cx="3981667" cy="923330"/>
          </a:xfrm>
          <a:prstGeom prst="rect">
            <a:avLst/>
          </a:prstGeom>
          <a:noFill/>
        </p:spPr>
        <p:txBody>
          <a:bodyPr wrap="none" lIns="91440" tIns="45720" rIns="91440" bIns="45720">
            <a:prstTxWarp prst="textChevronInverted">
              <a:avLst/>
            </a:prstTxWarp>
            <a:spAutoFit/>
          </a:body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Determined!</a:t>
            </a:r>
          </a:p>
        </p:txBody>
      </p:sp>
      <p:sp>
        <p:nvSpPr>
          <p:cNvPr id="7" name="Rectangle 6"/>
          <p:cNvSpPr/>
          <p:nvPr/>
        </p:nvSpPr>
        <p:spPr>
          <a:xfrm>
            <a:off x="533400" y="5410200"/>
            <a:ext cx="2746393" cy="923330"/>
          </a:xfrm>
          <a:prstGeom prst="rect">
            <a:avLst/>
          </a:prstGeom>
          <a:noFill/>
        </p:spPr>
        <p:txBody>
          <a:bodyPr wrap="none" lIns="91440" tIns="45720" rIns="91440" bIns="45720">
            <a:spAutoFit/>
            <a:scene3d>
              <a:camera prst="perspectiveContrastingLeftFacing"/>
              <a:lightRig rig="threePt" dir="t"/>
            </a:scene3d>
          </a:body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Effective</a:t>
            </a:r>
          </a:p>
        </p:txBody>
      </p:sp>
      <p:sp>
        <p:nvSpPr>
          <p:cNvPr id="8" name="Rectangle 7"/>
          <p:cNvSpPr/>
          <p:nvPr/>
        </p:nvSpPr>
        <p:spPr>
          <a:xfrm>
            <a:off x="609600" y="3200400"/>
            <a:ext cx="1535485" cy="923330"/>
          </a:xfrm>
          <a:prstGeom prst="rect">
            <a:avLst/>
          </a:prstGeom>
          <a:noFill/>
        </p:spPr>
        <p:txBody>
          <a:bodyPr wrap="none" lIns="91440" tIns="45720" rIns="91440" bIns="45720">
            <a:spAutoFit/>
          </a:bodyPr>
          <a:lstStyle/>
          <a:p>
            <a:pPr algn="ctr"/>
            <a:r>
              <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st="29997" dir="5400000" sy="-100000" algn="bl" rotWithShape="0"/>
                </a:effectLst>
              </a:rPr>
              <a:t>Fun!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804" y="609600"/>
            <a:ext cx="8490196" cy="2800767"/>
          </a:xfrm>
          <a:prstGeom prst="rect">
            <a:avLst/>
          </a:prstGeom>
          <a:noFill/>
        </p:spPr>
        <p:txBody>
          <a:bodyPr wrap="square" rtlCol="0">
            <a:spAutoFit/>
          </a:bodyPr>
          <a:lstStyle/>
          <a:p>
            <a:pPr algn="ctr"/>
            <a:r>
              <a:rPr lang="en-US" sz="4800" dirty="0">
                <a:latin typeface="Bradley Hand ITC" pitchFamily="66" charset="0"/>
              </a:rPr>
              <a:t>What, Why, How</a:t>
            </a:r>
          </a:p>
          <a:p>
            <a:pPr algn="ctr"/>
            <a:r>
              <a:rPr lang="en-US" sz="8000" dirty="0" err="1">
                <a:latin typeface="Bradley Hand ITC" pitchFamily="66" charset="0"/>
              </a:rPr>
              <a:t>Alphamations</a:t>
            </a:r>
            <a:r>
              <a:rPr lang="en-US" sz="8000" dirty="0">
                <a:latin typeface="Bradley Hand ITC" pitchFamily="66" charset="0"/>
              </a:rPr>
              <a:t>?</a:t>
            </a:r>
          </a:p>
          <a:p>
            <a:pPr algn="ctr"/>
            <a:endParaRPr lang="en-US" sz="4800" dirty="0">
              <a:latin typeface="Bradley Hand ITC" pitchFamily="66" charset="0"/>
            </a:endParaRPr>
          </a:p>
        </p:txBody>
      </p:sp>
      <p:pic>
        <p:nvPicPr>
          <p:cNvPr id="3" name="Picture 2" descr="alphabet heart.JPG"/>
          <p:cNvPicPr>
            <a:picLocks noChangeAspect="1"/>
          </p:cNvPicPr>
          <p:nvPr/>
        </p:nvPicPr>
        <p:blipFill>
          <a:blip r:embed="rId2" cstate="print"/>
          <a:stretch>
            <a:fillRect/>
          </a:stretch>
        </p:blipFill>
        <p:spPr>
          <a:xfrm>
            <a:off x="2743200" y="2743200"/>
            <a:ext cx="4030980" cy="361224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90196" cy="6740307"/>
          </a:xfrm>
          <a:prstGeom prst="rect">
            <a:avLst/>
          </a:prstGeom>
          <a:noFill/>
        </p:spPr>
        <p:txBody>
          <a:bodyPr wrap="square" rtlCol="0">
            <a:spAutoFit/>
          </a:bodyPr>
          <a:lstStyle/>
          <a:p>
            <a:pPr algn="ctr"/>
            <a:r>
              <a:rPr lang="en-US" sz="4800" dirty="0">
                <a:latin typeface="Bradley Hand ITC" pitchFamily="66" charset="0"/>
              </a:rPr>
              <a:t>About Choosing:</a:t>
            </a:r>
          </a:p>
          <a:p>
            <a:pPr algn="ctr"/>
            <a:r>
              <a:rPr lang="en-US" sz="4800" dirty="0">
                <a:latin typeface="Bradley Hand ITC" pitchFamily="66" charset="0"/>
              </a:rPr>
              <a:t>This is a process designed to occupy and exercise your mind INSTEAD of worrying.  The process should take you some time, and not be rushed or written down.  The POINT is to memorize and hone your list</a:t>
            </a:r>
          </a:p>
          <a:p>
            <a:pPr algn="ctr"/>
            <a:endParaRPr lang="en-US" sz="4800" dirty="0">
              <a:latin typeface="Bradley Hand ITC"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763000" cy="6740307"/>
          </a:xfrm>
          <a:prstGeom prst="rect">
            <a:avLst/>
          </a:prstGeom>
          <a:noFill/>
        </p:spPr>
        <p:txBody>
          <a:bodyPr wrap="square" rtlCol="0">
            <a:spAutoFit/>
          </a:bodyPr>
          <a:lstStyle/>
          <a:p>
            <a:r>
              <a:rPr lang="en-US" sz="4800" dirty="0">
                <a:latin typeface="Bradley Hand ITC" pitchFamily="66" charset="0"/>
              </a:rPr>
              <a:t>NEGATIVE words that come up are as valuable as positive ones.  Explore those words for veracity and love them to death.</a:t>
            </a:r>
          </a:p>
          <a:p>
            <a:r>
              <a:rPr lang="en-US" sz="4800" dirty="0">
                <a:latin typeface="Bradley Hand ITC" pitchFamily="66" charset="0"/>
              </a:rPr>
              <a:t>Remember that the first  step to healing self-defeating beliefs is to HONOR them.  You can only heal what you are conscious of.</a:t>
            </a:r>
          </a:p>
          <a:p>
            <a:pPr algn="ctr"/>
            <a:endParaRPr lang="en-US" sz="4800" dirty="0">
              <a:latin typeface="Bradley Hand ITC" pitchFamily="66"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534400" cy="6001643"/>
          </a:xfrm>
          <a:prstGeom prst="rect">
            <a:avLst/>
          </a:prstGeom>
          <a:noFill/>
        </p:spPr>
        <p:txBody>
          <a:bodyPr wrap="square" rtlCol="0">
            <a:spAutoFit/>
          </a:bodyPr>
          <a:lstStyle/>
          <a:p>
            <a:pPr lvl="0"/>
            <a:r>
              <a:rPr lang="en-US" sz="4800" dirty="0">
                <a:solidFill>
                  <a:prstClr val="white"/>
                </a:solidFill>
                <a:latin typeface="Bradley Hand ITC" pitchFamily="66" charset="0"/>
              </a:rPr>
              <a:t>Ken Carey describes negative emotions as “ill spirits” that reside within us and arise as bubbles.  A bubble is a void contained within a thin surface-tension coating. Ken suggests that the void is really LOVE, within and without! </a:t>
            </a:r>
            <a:r>
              <a:rPr lang="en-US" sz="2400" dirty="0">
                <a:solidFill>
                  <a:prstClr val="white"/>
                </a:solidFill>
                <a:latin typeface="Bradley Hand ITC" pitchFamily="66" charset="0"/>
              </a:rPr>
              <a:t>(as love is all there is)</a:t>
            </a:r>
          </a:p>
        </p:txBody>
      </p:sp>
      <p:sp>
        <p:nvSpPr>
          <p:cNvPr id="3" name="Oval 2">
            <a:extLst>
              <a:ext uri="{FF2B5EF4-FFF2-40B4-BE49-F238E27FC236}">
                <a16:creationId xmlns:a16="http://schemas.microsoft.com/office/drawing/2014/main" id="{0E2507DB-0A89-4A59-A8F3-6DA8C9D09BE9}"/>
              </a:ext>
            </a:extLst>
          </p:cNvPr>
          <p:cNvSpPr/>
          <p:nvPr/>
        </p:nvSpPr>
        <p:spPr>
          <a:xfrm>
            <a:off x="6096000" y="6306442"/>
            <a:ext cx="2819400" cy="2608957"/>
          </a:xfrm>
          <a:prstGeom prst="ellipse">
            <a:avLst/>
          </a:prstGeom>
          <a:gradFill flip="none" rotWithShape="1">
            <a:gsLst>
              <a:gs pos="0">
                <a:srgbClr val="CCFFFF"/>
              </a:gs>
              <a:gs pos="17000">
                <a:srgbClr val="FFCCFF"/>
              </a:gs>
              <a:gs pos="36000">
                <a:srgbClr val="CC99FF"/>
              </a:gs>
              <a:gs pos="57000">
                <a:srgbClr val="CCFFFF"/>
              </a:gs>
              <a:gs pos="77000">
                <a:srgbClr val="E6CCFF"/>
              </a:gs>
              <a:gs pos="93000">
                <a:srgbClr val="CC99FF"/>
              </a:gs>
            </a:gsLst>
            <a:path path="circle">
              <a:fillToRect l="100000" t="100000"/>
            </a:path>
            <a:tileRect r="-100000" b="-100000"/>
          </a:gradFill>
          <a:ln>
            <a:noFill/>
          </a:ln>
          <a:scene3d>
            <a:camera prst="orthographicFront"/>
            <a:lightRig rig="glow" dir="t">
              <a:rot lat="0" lon="0" rev="6600000"/>
            </a:lightRig>
          </a:scene3d>
          <a:sp3d contourW="12700" prstMaterial="clear">
            <a:bevelT w="635000" h="635000"/>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A68CC7B-D5D1-45DA-8C9F-CFB75C66E29F}"/>
              </a:ext>
            </a:extLst>
          </p:cNvPr>
          <p:cNvSpPr/>
          <p:nvPr/>
        </p:nvSpPr>
        <p:spPr>
          <a:xfrm>
            <a:off x="6096000" y="6306443"/>
            <a:ext cx="2819400" cy="2608957"/>
          </a:xfrm>
          <a:prstGeom prst="ellipse">
            <a:avLst/>
          </a:prstGeom>
          <a:gradFill flip="none" rotWithShape="1">
            <a:gsLst>
              <a:gs pos="0">
                <a:srgbClr val="CCFFFF"/>
              </a:gs>
              <a:gs pos="17000">
                <a:srgbClr val="FFCCFF"/>
              </a:gs>
              <a:gs pos="36000">
                <a:srgbClr val="CC99FF"/>
              </a:gs>
              <a:gs pos="57000">
                <a:srgbClr val="CCFFFF"/>
              </a:gs>
              <a:gs pos="77000">
                <a:srgbClr val="E6CCFF"/>
              </a:gs>
              <a:gs pos="93000">
                <a:srgbClr val="CC99FF"/>
              </a:gs>
            </a:gsLst>
            <a:path path="circle">
              <a:fillToRect l="100000" t="100000"/>
            </a:path>
            <a:tileRect r="-100000" b="-100000"/>
          </a:gradFill>
          <a:ln>
            <a:noFill/>
          </a:ln>
          <a:scene3d>
            <a:camera prst="orthographicFront"/>
            <a:lightRig rig="glow" dir="t">
              <a:rot lat="0" lon="0" rev="6600000"/>
            </a:lightRig>
          </a:scene3d>
          <a:sp3d contourW="12700" prstMaterial="clear">
            <a:bevelT w="635000" h="635000"/>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100"/>
                                  </p:stCondLst>
                                  <p:childTnLst>
                                    <p:animMotion origin="layout" path="M -0.04861 0.04861 L -1.05868 -1.1456 " pathEditMode="relative" rAng="0" ptsTypes="AA">
                                      <p:cBhvr>
                                        <p:cTn id="6" dur="8000" fill="hold"/>
                                        <p:tgtEl>
                                          <p:spTgt spid="3"/>
                                        </p:tgtEl>
                                        <p:attrNameLst>
                                          <p:attrName>ppt_x</p:attrName>
                                          <p:attrName>ppt_y</p:attrName>
                                        </p:attrNameLst>
                                      </p:cBhvr>
                                      <p:rCtr x="-50503" y="-59722"/>
                                    </p:animMotion>
                                  </p:childTnLst>
                                </p:cTn>
                              </p:par>
                              <p:par>
                                <p:cTn id="7" presetID="0" presetClass="path" presetSubtype="0" fill="hold" grpId="0" nodeType="withEffect">
                                  <p:stCondLst>
                                    <p:cond delay="100"/>
                                  </p:stCondLst>
                                  <p:childTnLst>
                                    <p:animMotion origin="layout" path="M -0.04861 0.04861 L -1.05868 -1.1456 " pathEditMode="relative" rAng="0" ptsTypes="AA">
                                      <p:cBhvr>
                                        <p:cTn id="8" dur="8000" fill="hold"/>
                                        <p:tgtEl>
                                          <p:spTgt spid="6"/>
                                        </p:tgtEl>
                                        <p:attrNameLst>
                                          <p:attrName>ppt_x</p:attrName>
                                          <p:attrName>ppt_y</p:attrName>
                                        </p:attrNameLst>
                                      </p:cBhvr>
                                      <p:rCtr x="-50503" y="-59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229600" cy="6001643"/>
          </a:xfrm>
          <a:prstGeom prst="rect">
            <a:avLst/>
          </a:prstGeom>
          <a:noFill/>
        </p:spPr>
        <p:txBody>
          <a:bodyPr wrap="square" rtlCol="0">
            <a:spAutoFit/>
          </a:bodyPr>
          <a:lstStyle/>
          <a:p>
            <a:r>
              <a:rPr lang="en-US" sz="3200" dirty="0">
                <a:latin typeface="Bradley Hand ITC" pitchFamily="66" charset="0"/>
              </a:rPr>
              <a:t>Ken further describes the surface tension coating as the ILL SPIRIT or emotion – delicate and temporary –- and that as these bubbles arise we have three options:</a:t>
            </a:r>
          </a:p>
          <a:p>
            <a:endParaRPr lang="en-US" sz="3200" dirty="0">
              <a:latin typeface="Bradley Hand ITC" pitchFamily="66" charset="0"/>
            </a:endParaRPr>
          </a:p>
          <a:p>
            <a:r>
              <a:rPr lang="en-US" sz="3200" dirty="0">
                <a:latin typeface="Bradley Hand ITC" pitchFamily="66" charset="0"/>
              </a:rPr>
              <a:t>1:  DENY the emotion – stuff it back down – and strengthen it for next time it arises</a:t>
            </a:r>
          </a:p>
          <a:p>
            <a:endParaRPr lang="en-US" sz="3200" dirty="0">
              <a:latin typeface="Bradley Hand ITC" pitchFamily="66" charset="0"/>
            </a:endParaRPr>
          </a:p>
          <a:p>
            <a:r>
              <a:rPr lang="en-US" sz="3200" dirty="0">
                <a:latin typeface="Bradley Hand ITC" pitchFamily="66" charset="0"/>
              </a:rPr>
              <a:t>2:  EXPRESS the emotion in all it’s ferocity – TELL that TERRIBLE PERSON how you REALLY FEEL about it….and strengthen the emotion for next time it arises….</a:t>
            </a:r>
          </a:p>
        </p:txBody>
      </p:sp>
      <p:sp>
        <p:nvSpPr>
          <p:cNvPr id="5" name="Freeform: Shape 4">
            <a:extLst>
              <a:ext uri="{FF2B5EF4-FFF2-40B4-BE49-F238E27FC236}">
                <a16:creationId xmlns:a16="http://schemas.microsoft.com/office/drawing/2014/main" id="{B5FB89FD-22A0-4C79-9CB1-A16B37A68843}"/>
              </a:ext>
            </a:extLst>
          </p:cNvPr>
          <p:cNvSpPr/>
          <p:nvPr/>
        </p:nvSpPr>
        <p:spPr>
          <a:xfrm>
            <a:off x="9698332" y="6136168"/>
            <a:ext cx="68238" cy="79806"/>
          </a:xfrm>
          <a:custGeom>
            <a:avLst/>
            <a:gdLst>
              <a:gd name="connsiteX0" fmla="*/ 68238 w 68238"/>
              <a:gd name="connsiteY0" fmla="*/ 79806 h 79806"/>
              <a:gd name="connsiteX1" fmla="*/ 145 w 68238"/>
              <a:gd name="connsiteY1" fmla="*/ 1985 h 79806"/>
              <a:gd name="connsiteX2" fmla="*/ 48783 w 68238"/>
              <a:gd name="connsiteY2" fmla="*/ 21441 h 79806"/>
              <a:gd name="connsiteX3" fmla="*/ 48783 w 68238"/>
              <a:gd name="connsiteY3" fmla="*/ 11713 h 79806"/>
              <a:gd name="connsiteX4" fmla="*/ 48783 w 68238"/>
              <a:gd name="connsiteY4" fmla="*/ 31168 h 79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38" h="79806">
                <a:moveTo>
                  <a:pt x="68238" y="79806"/>
                </a:moveTo>
                <a:cubicBezTo>
                  <a:pt x="35813" y="45759"/>
                  <a:pt x="3388" y="11713"/>
                  <a:pt x="145" y="1985"/>
                </a:cubicBezTo>
                <a:cubicBezTo>
                  <a:pt x="-3098" y="-7743"/>
                  <a:pt x="48783" y="21441"/>
                  <a:pt x="48783" y="21441"/>
                </a:cubicBezTo>
                <a:cubicBezTo>
                  <a:pt x="56889" y="23062"/>
                  <a:pt x="48783" y="11713"/>
                  <a:pt x="48783" y="11713"/>
                </a:cubicBezTo>
                <a:lnTo>
                  <a:pt x="48783" y="3116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8D955DD-E5BA-45CA-9D07-51F67736D413}"/>
              </a:ext>
            </a:extLst>
          </p:cNvPr>
          <p:cNvPicPr>
            <a:picLocks noChangeAspect="1"/>
          </p:cNvPicPr>
          <p:nvPr/>
        </p:nvPicPr>
        <p:blipFill>
          <a:blip r:embed="rId3"/>
          <a:stretch>
            <a:fillRect/>
          </a:stretch>
        </p:blipFill>
        <p:spPr>
          <a:xfrm>
            <a:off x="-228600" y="6781800"/>
            <a:ext cx="1798476" cy="1646063"/>
          </a:xfrm>
          <a:prstGeom prst="rect">
            <a:avLst/>
          </a:prstGeom>
        </p:spPr>
      </p:pic>
      <p:pic>
        <p:nvPicPr>
          <p:cNvPr id="8" name="Picture 7">
            <a:extLst>
              <a:ext uri="{FF2B5EF4-FFF2-40B4-BE49-F238E27FC236}">
                <a16:creationId xmlns:a16="http://schemas.microsoft.com/office/drawing/2014/main" id="{43CE5E83-4B0E-4602-8DC6-C2790C0BA942}"/>
              </a:ext>
            </a:extLst>
          </p:cNvPr>
          <p:cNvPicPr>
            <a:picLocks noChangeAspect="1"/>
          </p:cNvPicPr>
          <p:nvPr/>
        </p:nvPicPr>
        <p:blipFill>
          <a:blip r:embed="rId3"/>
          <a:stretch>
            <a:fillRect/>
          </a:stretch>
        </p:blipFill>
        <p:spPr>
          <a:xfrm>
            <a:off x="6553200" y="7604831"/>
            <a:ext cx="1798476" cy="16460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100"/>
                                  </p:stCondLst>
                                  <p:childTnLst>
                                    <p:animScale>
                                      <p:cBhvr>
                                        <p:cTn id="6" dur="8000" fill="hold"/>
                                        <p:tgtEl>
                                          <p:spTgt spid="8"/>
                                        </p:tgtEl>
                                      </p:cBhvr>
                                      <p:by x="150000" y="150000"/>
                                    </p:animScale>
                                  </p:childTnLst>
                                </p:cTn>
                              </p:par>
                              <p:par>
                                <p:cTn id="7" presetID="9" presetClass="emph" presetSubtype="0" nodeType="withEffect">
                                  <p:stCondLst>
                                    <p:cond delay="100"/>
                                  </p:stCondLst>
                                  <p:childTnLst>
                                    <p:set>
                                      <p:cBhvr>
                                        <p:cTn id="8" dur="8000"/>
                                        <p:tgtEl>
                                          <p:spTgt spid="8"/>
                                        </p:tgtEl>
                                        <p:attrNameLst>
                                          <p:attrName>style.opacity</p:attrName>
                                        </p:attrNameLst>
                                      </p:cBhvr>
                                      <p:to>
                                        <p:strVal val="0.5"/>
                                      </p:to>
                                    </p:set>
                                    <p:animEffect filter="image" prLst="opacity: 0.5">
                                      <p:cBhvr rctx="IE">
                                        <p:cTn id="9" dur="8000"/>
                                        <p:tgtEl>
                                          <p:spTgt spid="8"/>
                                        </p:tgtEl>
                                      </p:cBhvr>
                                    </p:animEffect>
                                  </p:childTnLst>
                                </p:cTn>
                              </p:par>
                              <p:par>
                                <p:cTn id="10" presetID="0" presetClass="path" presetSubtype="0" accel="50000" fill="hold" nodeType="withEffect">
                                  <p:stCondLst>
                                    <p:cond delay="100"/>
                                  </p:stCondLst>
                                  <p:childTnLst>
                                    <p:animMotion origin="layout" path="M 1.66667E-6 -2.96296E-6 C 0.27031 -0.53657 0.5408 -1.07291 0.65104 -1.30393 " pathEditMode="relative" rAng="0" ptsTypes="AA">
                                      <p:cBhvr>
                                        <p:cTn id="11" dur="9000" fill="hold"/>
                                        <p:tgtEl>
                                          <p:spTgt spid="6"/>
                                        </p:tgtEl>
                                        <p:attrNameLst>
                                          <p:attrName>ppt_x</p:attrName>
                                          <p:attrName>ppt_y</p:attrName>
                                        </p:attrNameLst>
                                      </p:cBhvr>
                                      <p:rCtr x="32552" y="-65208"/>
                                    </p:animMotion>
                                  </p:childTnLst>
                                </p:cTn>
                              </p:par>
                              <p:par>
                                <p:cTn id="12" presetID="56" presetClass="path" presetSubtype="0" accel="50000" fill="hold" nodeType="withEffect">
                                  <p:stCondLst>
                                    <p:cond delay="100"/>
                                  </p:stCondLst>
                                  <p:childTnLst>
                                    <p:animMotion origin="layout" path="M -5.55556E-7 -3.7037E-6 L 0.0184 -1.09768 " pathEditMode="relative" rAng="0" ptsTypes="AA">
                                      <p:cBhvr>
                                        <p:cTn id="13" dur="8000" spd="-100000" fill="hold"/>
                                        <p:tgtEl>
                                          <p:spTgt spid="8"/>
                                        </p:tgtEl>
                                        <p:attrNameLst>
                                          <p:attrName>ppt_x</p:attrName>
                                          <p:attrName>ppt_y</p:attrName>
                                        </p:attrNameLst>
                                      </p:cBhvr>
                                      <p:rCtr x="920" y="-54884"/>
                                    </p:animMotion>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8000" fill="hold"/>
                                        <p:tgtEl>
                                          <p:spTgt spid="8"/>
                                        </p:tgtEl>
                                      </p:cBhvr>
                                      <p:by x="150000" y="150000"/>
                                    </p:animScale>
                                  </p:childTnLst>
                                </p:cTn>
                              </p:par>
                              <p:par>
                                <p:cTn id="18" presetID="1" presetClass="exit" presetSubtype="0" fill="hold" nodeType="withEffect">
                                  <p:stCondLst>
                                    <p:cond delay="0"/>
                                  </p:stCondLst>
                                  <p:childTnLst>
                                    <p:set>
                                      <p:cBhvr>
                                        <p:cTn id="19"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ant-Bubbles.jpg"/>
          <p:cNvPicPr>
            <a:picLocks noChangeAspect="1"/>
          </p:cNvPicPr>
          <p:nvPr/>
        </p:nvPicPr>
        <p:blipFill>
          <a:blip r:embed="rId2" cstate="print"/>
          <a:stretch>
            <a:fillRect/>
          </a:stretch>
        </p:blipFill>
        <p:spPr>
          <a:xfrm>
            <a:off x="-359284" y="0"/>
            <a:ext cx="9503284" cy="7010400"/>
          </a:xfrm>
          <a:prstGeom prst="rect">
            <a:avLst/>
          </a:prstGeom>
        </p:spPr>
      </p:pic>
      <p:sp>
        <p:nvSpPr>
          <p:cNvPr id="4" name="Rectangle 3"/>
          <p:cNvSpPr/>
          <p:nvPr/>
        </p:nvSpPr>
        <p:spPr>
          <a:xfrm>
            <a:off x="0" y="990600"/>
            <a:ext cx="2895600" cy="4876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143000"/>
            <a:ext cx="2819400" cy="4524315"/>
          </a:xfrm>
          <a:prstGeom prst="rect">
            <a:avLst/>
          </a:prstGeom>
          <a:noFill/>
        </p:spPr>
        <p:txBody>
          <a:bodyPr wrap="square" rtlCol="0">
            <a:spAutoFit/>
          </a:bodyPr>
          <a:lstStyle/>
          <a:p>
            <a:pPr lvl="0"/>
            <a:r>
              <a:rPr lang="en-US" sz="3600" dirty="0">
                <a:solidFill>
                  <a:prstClr val="white"/>
                </a:solidFill>
                <a:latin typeface="Bradley Hand ITC" pitchFamily="66" charset="0"/>
              </a:rPr>
              <a:t>OR, we can EMBRACE the emotion – give it what it only ever wants – which is to be one in love,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4800" dirty="0"/>
              <a:t>As we think, so we are!</a:t>
            </a:r>
          </a:p>
        </p:txBody>
      </p:sp>
      <p:sp>
        <p:nvSpPr>
          <p:cNvPr id="3" name="Title 2"/>
          <p:cNvSpPr>
            <a:spLocks noGrp="1"/>
          </p:cNvSpPr>
          <p:nvPr>
            <p:ph type="ctrTitle"/>
          </p:nvPr>
        </p:nvSpPr>
        <p:spPr/>
        <p:txBody>
          <a:bodyPr/>
          <a:lstStyle/>
          <a:p>
            <a:r>
              <a:rPr lang="en-US" dirty="0"/>
              <a:t>The Principle of </a:t>
            </a:r>
            <a:br>
              <a:rPr lang="en-US" dirty="0"/>
            </a:br>
            <a:r>
              <a:rPr lang="en-US" sz="6000" dirty="0"/>
              <a:t>Thought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PPING BUBBLE.jpg"/>
          <p:cNvPicPr>
            <a:picLocks noChangeAspect="1"/>
          </p:cNvPicPr>
          <p:nvPr/>
        </p:nvPicPr>
        <p:blipFill>
          <a:blip r:embed="rId2" cstate="print"/>
          <a:stretch>
            <a:fillRect/>
          </a:stretch>
        </p:blipFill>
        <p:spPr>
          <a:xfrm>
            <a:off x="0" y="106680"/>
            <a:ext cx="9144000" cy="6675120"/>
          </a:xfrm>
          <a:prstGeom prst="rect">
            <a:avLst/>
          </a:prstGeom>
        </p:spPr>
      </p:pic>
      <p:sp>
        <p:nvSpPr>
          <p:cNvPr id="3" name="Rectangle 2"/>
          <p:cNvSpPr/>
          <p:nvPr/>
        </p:nvSpPr>
        <p:spPr>
          <a:xfrm>
            <a:off x="152400" y="152401"/>
            <a:ext cx="8686800" cy="3416320"/>
          </a:xfrm>
          <a:prstGeom prst="rect">
            <a:avLst/>
          </a:prstGeom>
        </p:spPr>
        <p:txBody>
          <a:bodyPr wrap="square">
            <a:spAutoFit/>
          </a:bodyPr>
          <a:lstStyle/>
          <a:p>
            <a:pPr lvl="0"/>
            <a:endParaRPr lang="en-US" sz="3600" dirty="0">
              <a:solidFill>
                <a:prstClr val="white"/>
              </a:solidFill>
              <a:latin typeface="Bradley Hand ITC" pitchFamily="66" charset="0"/>
            </a:endParaRPr>
          </a:p>
          <a:p>
            <a:pPr lvl="0"/>
            <a:endParaRPr lang="en-US" sz="3600" dirty="0">
              <a:solidFill>
                <a:prstClr val="white"/>
              </a:solidFill>
              <a:latin typeface="Bradley Hand ITC" pitchFamily="66" charset="0"/>
            </a:endParaRPr>
          </a:p>
          <a:p>
            <a:pPr lvl="0"/>
            <a:endParaRPr lang="en-US" sz="3600" dirty="0">
              <a:solidFill>
                <a:prstClr val="white"/>
              </a:solidFill>
              <a:latin typeface="Bradley Hand ITC" pitchFamily="66" charset="0"/>
            </a:endParaRPr>
          </a:p>
          <a:p>
            <a:pPr lvl="0"/>
            <a:endParaRPr lang="en-US" sz="3600" dirty="0">
              <a:solidFill>
                <a:prstClr val="white"/>
              </a:solidFill>
              <a:latin typeface="Bradley Hand ITC" pitchFamily="66" charset="0"/>
            </a:endParaRPr>
          </a:p>
          <a:p>
            <a:pPr lvl="0"/>
            <a:endParaRPr lang="en-US" sz="3600" dirty="0">
              <a:solidFill>
                <a:prstClr val="white"/>
              </a:solidFill>
              <a:latin typeface="Bradley Hand ITC" pitchFamily="66" charset="0"/>
            </a:endParaRPr>
          </a:p>
          <a:p>
            <a:pPr lvl="0"/>
            <a:endParaRPr lang="en-US" sz="3600" dirty="0">
              <a:solidFill>
                <a:prstClr val="white"/>
              </a:solidFill>
              <a:latin typeface="Bradley Hand ITC" pitchFamily="66" charset="0"/>
            </a:endParaRPr>
          </a:p>
        </p:txBody>
      </p:sp>
      <p:sp>
        <p:nvSpPr>
          <p:cNvPr id="4" name="TextBox 3"/>
          <p:cNvSpPr txBox="1"/>
          <p:nvPr/>
        </p:nvSpPr>
        <p:spPr>
          <a:xfrm>
            <a:off x="228600" y="228600"/>
            <a:ext cx="8534400" cy="646331"/>
          </a:xfrm>
          <a:prstGeom prst="rect">
            <a:avLst/>
          </a:prstGeom>
          <a:noFill/>
        </p:spPr>
        <p:txBody>
          <a:bodyPr wrap="square" rtlCol="0">
            <a:spAutoFit/>
          </a:bodyPr>
          <a:lstStyle/>
          <a:p>
            <a:pPr lvl="0"/>
            <a:r>
              <a:rPr lang="en-US" sz="3600" dirty="0">
                <a:solidFill>
                  <a:prstClr val="white"/>
                </a:solidFill>
                <a:latin typeface="Bradley Hand ITC" pitchFamily="66" charset="0"/>
              </a:rPr>
              <a:t>and the emotion will be healed – returned to</a:t>
            </a:r>
          </a:p>
        </p:txBody>
      </p:sp>
      <p:sp>
        <p:nvSpPr>
          <p:cNvPr id="6" name="TextBox 5"/>
          <p:cNvSpPr txBox="1"/>
          <p:nvPr/>
        </p:nvSpPr>
        <p:spPr>
          <a:xfrm>
            <a:off x="5638800" y="838200"/>
            <a:ext cx="3352800" cy="2862322"/>
          </a:xfrm>
          <a:prstGeom prst="rect">
            <a:avLst/>
          </a:prstGeom>
          <a:noFill/>
        </p:spPr>
        <p:txBody>
          <a:bodyPr wrap="square" rtlCol="0">
            <a:spAutoFit/>
          </a:bodyPr>
          <a:lstStyle/>
          <a:p>
            <a:pPr algn="ctr"/>
            <a:r>
              <a:rPr lang="en-US" sz="3600" dirty="0">
                <a:solidFill>
                  <a:prstClr val="white"/>
                </a:solidFill>
                <a:latin typeface="Bradley Hand ITC" pitchFamily="66" charset="0"/>
              </a:rPr>
              <a:t>the only reality – which is of course -- all prevailing LOVE….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7848600" cy="2554545"/>
          </a:xfrm>
          <a:prstGeom prst="rect">
            <a:avLst/>
          </a:prstGeom>
          <a:noFill/>
        </p:spPr>
        <p:txBody>
          <a:bodyPr wrap="square" rtlCol="0">
            <a:spAutoFit/>
          </a:bodyPr>
          <a:lstStyle/>
          <a:p>
            <a:pPr algn="ctr"/>
            <a:r>
              <a:rPr lang="en-US" sz="4000" dirty="0">
                <a:latin typeface="Bradley Hand ITC" pitchFamily="66" charset="0"/>
              </a:rPr>
              <a:t>CHOOSING and MEMORIZING the words is an important </a:t>
            </a:r>
            <a:r>
              <a:rPr lang="en-US" sz="4000" b="1" dirty="0">
                <a:latin typeface="Bradley Hand ITC" pitchFamily="66" charset="0"/>
              </a:rPr>
              <a:t>mental callisthenic </a:t>
            </a:r>
            <a:r>
              <a:rPr lang="en-US" sz="4000" dirty="0">
                <a:latin typeface="Bradley Hand ITC" pitchFamily="66" charset="0"/>
              </a:rPr>
              <a:t>designed to change the direction of your train of thought…</a:t>
            </a:r>
          </a:p>
        </p:txBody>
      </p:sp>
      <p:pic>
        <p:nvPicPr>
          <p:cNvPr id="3" name="Picture 2" descr="choosing-image-.jpg"/>
          <p:cNvPicPr>
            <a:picLocks noChangeAspect="1"/>
          </p:cNvPicPr>
          <p:nvPr/>
        </p:nvPicPr>
        <p:blipFill>
          <a:blip r:embed="rId2" cstate="print"/>
          <a:stretch>
            <a:fillRect/>
          </a:stretch>
        </p:blipFill>
        <p:spPr>
          <a:xfrm>
            <a:off x="533400" y="2895600"/>
            <a:ext cx="4855221" cy="3657600"/>
          </a:xfrm>
          <a:prstGeom prst="rect">
            <a:avLst/>
          </a:prstGeom>
        </p:spPr>
      </p:pic>
      <p:sp>
        <p:nvSpPr>
          <p:cNvPr id="4" name="TextBox 3"/>
          <p:cNvSpPr txBox="1"/>
          <p:nvPr/>
        </p:nvSpPr>
        <p:spPr>
          <a:xfrm>
            <a:off x="5486400" y="2971800"/>
            <a:ext cx="3352800" cy="3046988"/>
          </a:xfrm>
          <a:prstGeom prst="rect">
            <a:avLst/>
          </a:prstGeom>
          <a:noFill/>
        </p:spPr>
        <p:txBody>
          <a:bodyPr wrap="square" rtlCol="0">
            <a:spAutoFit/>
          </a:bodyPr>
          <a:lstStyle/>
          <a:p>
            <a:pPr lvl="0" algn="ctr"/>
            <a:r>
              <a:rPr lang="en-US" sz="3200" dirty="0">
                <a:solidFill>
                  <a:prstClr val="white"/>
                </a:solidFill>
                <a:latin typeface="Bradley Hand ITC" pitchFamily="66" charset="0"/>
              </a:rPr>
              <a:t>Think of the dictionary as a wondrous store of words describing your soul’s desires and purposes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ndle waxing.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0" y="0"/>
            <a:ext cx="8839200" cy="2031325"/>
          </a:xfrm>
          <a:prstGeom prst="rect">
            <a:avLst/>
          </a:prstGeom>
          <a:noFill/>
        </p:spPr>
        <p:txBody>
          <a:bodyPr wrap="square" rtlCol="0">
            <a:spAutoFit/>
          </a:bodyPr>
          <a:lstStyle/>
          <a:p>
            <a:pPr lvl="0" algn="ctr"/>
            <a:r>
              <a:rPr lang="en-US" sz="3600" dirty="0">
                <a:solidFill>
                  <a:prstClr val="white"/>
                </a:solidFill>
                <a:latin typeface="Bradley Hand ITC" pitchFamily="66" charset="0"/>
              </a:rPr>
              <a:t>Allow the words to wax on, nurturing, savoring, memorizing them until they become a part of your every waking moment</a:t>
            </a:r>
          </a:p>
          <a:p>
            <a:endParaRPr lang="en-US" dirty="0"/>
          </a:p>
        </p:txBody>
      </p:sp>
      <p:sp>
        <p:nvSpPr>
          <p:cNvPr id="5" name="Rectangle 4"/>
          <p:cNvSpPr/>
          <p:nvPr/>
        </p:nvSpPr>
        <p:spPr>
          <a:xfrm>
            <a:off x="0" y="5657671"/>
            <a:ext cx="9144000" cy="1200329"/>
          </a:xfrm>
          <a:prstGeom prst="rect">
            <a:avLst/>
          </a:prstGeom>
        </p:spPr>
        <p:txBody>
          <a:bodyPr wrap="square">
            <a:spAutoFit/>
          </a:bodyPr>
          <a:lstStyle/>
          <a:p>
            <a:pPr algn="ctr"/>
            <a:r>
              <a:rPr lang="en-US" sz="3600" dirty="0">
                <a:solidFill>
                  <a:prstClr val="white"/>
                </a:solidFill>
                <a:latin typeface="Bradley Hand ITC" pitchFamily="66" charset="0"/>
              </a:rPr>
              <a:t>And when you answer the call of nature in the night, the words are running as you arise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rror tricks.JPG"/>
          <p:cNvPicPr>
            <a:picLocks noChangeAspect="1"/>
          </p:cNvPicPr>
          <p:nvPr/>
        </p:nvPicPr>
        <p:blipFill>
          <a:blip r:embed="rId2" cstate="print"/>
          <a:stretch>
            <a:fillRect/>
          </a:stretch>
        </p:blipFill>
        <p:spPr>
          <a:xfrm>
            <a:off x="0" y="1"/>
            <a:ext cx="9144000" cy="7763434"/>
          </a:xfrm>
          <a:prstGeom prst="rect">
            <a:avLst/>
          </a:prstGeom>
        </p:spPr>
      </p:pic>
      <p:sp>
        <p:nvSpPr>
          <p:cNvPr id="2" name="TextBox 1"/>
          <p:cNvSpPr txBox="1"/>
          <p:nvPr/>
        </p:nvSpPr>
        <p:spPr>
          <a:xfrm>
            <a:off x="228600" y="76200"/>
            <a:ext cx="8458200" cy="3785652"/>
          </a:xfrm>
          <a:prstGeom prst="rect">
            <a:avLst/>
          </a:prstGeom>
          <a:noFill/>
        </p:spPr>
        <p:txBody>
          <a:bodyPr wrap="square" rtlCol="0">
            <a:spAutoFit/>
          </a:bodyPr>
          <a:lstStyle/>
          <a:p>
            <a:r>
              <a:rPr lang="en-US" sz="2400" dirty="0">
                <a:solidFill>
                  <a:prstClr val="white"/>
                </a:solidFill>
                <a:latin typeface="Bradley Hand ITC" pitchFamily="66" charset="0"/>
              </a:rPr>
              <a:t>Remember that words are vibrations of the thought or principle that you espouse, and if YOU are even </a:t>
            </a:r>
            <a:r>
              <a:rPr lang="en-US" sz="2400" u="sng" dirty="0">
                <a:solidFill>
                  <a:prstClr val="white"/>
                </a:solidFill>
                <a:latin typeface="Bradley Hand ITC" pitchFamily="66" charset="0"/>
              </a:rPr>
              <a:t>cognizant</a:t>
            </a:r>
            <a:r>
              <a:rPr lang="en-US" sz="2400" dirty="0">
                <a:solidFill>
                  <a:prstClr val="white"/>
                </a:solidFill>
                <a:latin typeface="Bradley Hand ITC" pitchFamily="66" charset="0"/>
              </a:rPr>
              <a:t> of that word, it is YOUR vibratory signature.</a:t>
            </a:r>
          </a:p>
          <a:p>
            <a:endParaRPr lang="en-US" sz="2400" dirty="0">
              <a:solidFill>
                <a:prstClr val="white"/>
              </a:solidFill>
              <a:latin typeface="Bradley Hand ITC" pitchFamily="66" charset="0"/>
            </a:endParaRPr>
          </a:p>
          <a:p>
            <a:r>
              <a:rPr lang="en-US" sz="2400" dirty="0">
                <a:solidFill>
                  <a:prstClr val="white"/>
                </a:solidFill>
                <a:latin typeface="Bradley Hand ITC" pitchFamily="66" charset="0"/>
              </a:rPr>
              <a:t>In other words, ‘as a man </a:t>
            </a:r>
            <a:r>
              <a:rPr lang="en-US" sz="2400" dirty="0" err="1">
                <a:solidFill>
                  <a:prstClr val="white"/>
                </a:solidFill>
                <a:latin typeface="Bradley Hand ITC" pitchFamily="66" charset="0"/>
              </a:rPr>
              <a:t>thinketh</a:t>
            </a:r>
            <a:r>
              <a:rPr lang="en-US" sz="2400" dirty="0">
                <a:solidFill>
                  <a:prstClr val="white"/>
                </a:solidFill>
                <a:latin typeface="Bradley Hand ITC" pitchFamily="66" charset="0"/>
              </a:rPr>
              <a:t>, so IS he.”  You cannot think what you are not.  </a:t>
            </a:r>
          </a:p>
          <a:p>
            <a:endParaRPr lang="en-US" sz="2400" dirty="0">
              <a:solidFill>
                <a:prstClr val="white"/>
              </a:solidFill>
              <a:latin typeface="Bradley Hand ITC" pitchFamily="66" charset="0"/>
            </a:endParaRPr>
          </a:p>
          <a:p>
            <a:r>
              <a:rPr lang="en-US" sz="2400" dirty="0">
                <a:solidFill>
                  <a:prstClr val="white"/>
                </a:solidFill>
                <a:latin typeface="Bradley Hand ITC" pitchFamily="66" charset="0"/>
              </a:rPr>
              <a:t>Therefore, if you ‘vibe’                               with a word -- that word </a:t>
            </a:r>
          </a:p>
          <a:p>
            <a:endParaRPr lang="en-US" sz="2400" dirty="0">
              <a:solidFill>
                <a:prstClr val="white"/>
              </a:solidFill>
              <a:latin typeface="Bradley Hand ITC" pitchFamily="66" charset="0"/>
            </a:endParaRPr>
          </a:p>
          <a:p>
            <a:r>
              <a:rPr lang="en-US" sz="2400" dirty="0">
                <a:solidFill>
                  <a:prstClr val="white"/>
                </a:solidFill>
                <a:latin typeface="Bradley Hand ITC" pitchFamily="66" charset="0"/>
              </a:rPr>
              <a:t>describes your I AM Being.</a:t>
            </a:r>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ar vs Love.jpg"/>
          <p:cNvPicPr>
            <a:picLocks noChangeAspect="1"/>
          </p:cNvPicPr>
          <p:nvPr/>
        </p:nvPicPr>
        <p:blipFill>
          <a:blip r:embed="rId2" cstate="print"/>
          <a:stretch>
            <a:fillRect/>
          </a:stretch>
        </p:blipFill>
        <p:spPr>
          <a:xfrm>
            <a:off x="0" y="0"/>
            <a:ext cx="9144000" cy="7620000"/>
          </a:xfrm>
          <a:prstGeom prst="rect">
            <a:avLst/>
          </a:prstGeom>
        </p:spPr>
      </p:pic>
      <p:sp>
        <p:nvSpPr>
          <p:cNvPr id="3" name="TextBox 2"/>
          <p:cNvSpPr txBox="1"/>
          <p:nvPr/>
        </p:nvSpPr>
        <p:spPr>
          <a:xfrm>
            <a:off x="2514600" y="2590800"/>
            <a:ext cx="3886200" cy="2308324"/>
          </a:xfrm>
          <a:prstGeom prst="rect">
            <a:avLst/>
          </a:prstGeom>
          <a:noFill/>
        </p:spPr>
        <p:txBody>
          <a:bodyPr wrap="square" rtlCol="0">
            <a:spAutoFit/>
          </a:bodyPr>
          <a:lstStyle/>
          <a:p>
            <a:pPr algn="ctr"/>
            <a:r>
              <a:rPr lang="en-US" sz="2400" b="1" dirty="0">
                <a:solidFill>
                  <a:srgbClr val="005C2A"/>
                </a:solidFill>
                <a:latin typeface="Tempus Sans ITC" pitchFamily="82" charset="0"/>
              </a:rPr>
              <a:t>Life is WAITING to embrace you with all-encompassing LOVE  </a:t>
            </a:r>
          </a:p>
          <a:p>
            <a:r>
              <a:rPr lang="en-US" sz="2400" b="1" dirty="0">
                <a:solidFill>
                  <a:srgbClr val="005C2A"/>
                </a:solidFill>
                <a:latin typeface="Tempus Sans ITC" pitchFamily="82" charset="0"/>
              </a:rPr>
              <a:t>     </a:t>
            </a:r>
          </a:p>
          <a:p>
            <a:r>
              <a:rPr lang="en-US" sz="2400" b="1" dirty="0">
                <a:solidFill>
                  <a:srgbClr val="005C2A"/>
                </a:solidFill>
                <a:latin typeface="Tempus Sans ITC" pitchFamily="82" charset="0"/>
              </a:rPr>
              <a:t>    Meet it halfway and                  	BE the Love!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w tree.jpg"/>
          <p:cNvPicPr>
            <a:picLocks noChangeAspect="1"/>
          </p:cNvPicPr>
          <p:nvPr/>
        </p:nvPicPr>
        <p:blipFill>
          <a:blip r:embed="rId2" cstate="print"/>
          <a:stretch>
            <a:fillRect/>
          </a:stretch>
        </p:blipFill>
        <p:spPr>
          <a:xfrm>
            <a:off x="3657600" y="0"/>
            <a:ext cx="5486400" cy="6858000"/>
          </a:xfrm>
          <a:prstGeom prst="rect">
            <a:avLst/>
          </a:prstGeom>
        </p:spPr>
      </p:pic>
      <p:sp>
        <p:nvSpPr>
          <p:cNvPr id="3" name="TextBox 2"/>
          <p:cNvSpPr txBox="1"/>
          <p:nvPr/>
        </p:nvSpPr>
        <p:spPr>
          <a:xfrm>
            <a:off x="381000" y="533400"/>
            <a:ext cx="3048000" cy="5509200"/>
          </a:xfrm>
          <a:prstGeom prst="rect">
            <a:avLst/>
          </a:prstGeom>
          <a:noFill/>
        </p:spPr>
        <p:txBody>
          <a:bodyPr wrap="square" rtlCol="0">
            <a:spAutoFit/>
          </a:bodyPr>
          <a:lstStyle/>
          <a:p>
            <a:pPr algn="ctr"/>
            <a:r>
              <a:rPr lang="en-US" sz="3200" dirty="0">
                <a:latin typeface="Bradley Hand ITC" pitchFamily="66" charset="0"/>
              </a:rPr>
              <a:t>Keep your eye on the light, </a:t>
            </a:r>
          </a:p>
          <a:p>
            <a:pPr algn="ctr"/>
            <a:r>
              <a:rPr lang="en-US" sz="3200" dirty="0">
                <a:latin typeface="Bradley Hand ITC" pitchFamily="66" charset="0"/>
              </a:rPr>
              <a:t>and the obstacles </a:t>
            </a:r>
          </a:p>
          <a:p>
            <a:pPr algn="ctr"/>
            <a:r>
              <a:rPr lang="en-US" sz="3200" dirty="0">
                <a:latin typeface="Bradley Hand ITC" pitchFamily="66" charset="0"/>
              </a:rPr>
              <a:t>will fall away, each one revealing itself as the stepping stone to your own best and highest purpose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85800"/>
            <a:ext cx="8686800" cy="769441"/>
          </a:xfrm>
          <a:prstGeom prst="rect">
            <a:avLst/>
          </a:prstGeom>
          <a:noFill/>
        </p:spPr>
        <p:txBody>
          <a:bodyPr wrap="square" rtlCol="0">
            <a:spAutoFit/>
          </a:bodyPr>
          <a:lstStyle/>
          <a:p>
            <a:pPr algn="ctr"/>
            <a:r>
              <a:rPr lang="en-US" sz="4400" dirty="0">
                <a:latin typeface="Bradley Hand ITC" pitchFamily="66" charset="0"/>
              </a:rPr>
              <a:t>Three Principles of Manifestation</a:t>
            </a:r>
          </a:p>
        </p:txBody>
      </p:sp>
      <p:sp>
        <p:nvSpPr>
          <p:cNvPr id="3" name="TextBox 2"/>
          <p:cNvSpPr txBox="1"/>
          <p:nvPr/>
        </p:nvSpPr>
        <p:spPr>
          <a:xfrm>
            <a:off x="914400" y="1905000"/>
            <a:ext cx="7543800" cy="5016758"/>
          </a:xfrm>
          <a:prstGeom prst="rect">
            <a:avLst/>
          </a:prstGeom>
          <a:noFill/>
        </p:spPr>
        <p:txBody>
          <a:bodyPr wrap="square" rtlCol="0">
            <a:spAutoFit/>
          </a:bodyPr>
          <a:lstStyle/>
          <a:p>
            <a:pPr algn="ctr">
              <a:buFont typeface="Arial" pitchFamily="34" charset="0"/>
              <a:buChar char="•"/>
            </a:pPr>
            <a:r>
              <a:rPr lang="en-US" sz="4000" dirty="0">
                <a:latin typeface="Bradley Hand ITC" pitchFamily="66" charset="0"/>
              </a:rPr>
              <a:t> The Principle of Creative Thought – What we believe is what we create</a:t>
            </a:r>
            <a:br>
              <a:rPr lang="en-US" sz="4000" dirty="0">
                <a:latin typeface="Bradley Hand ITC" pitchFamily="66" charset="0"/>
              </a:rPr>
            </a:br>
            <a:endParaRPr lang="en-US" sz="4000" dirty="0">
              <a:latin typeface="Bradley Hand ITC" pitchFamily="66" charset="0"/>
            </a:endParaRPr>
          </a:p>
          <a:p>
            <a:pPr algn="ctr">
              <a:buFont typeface="Arial" pitchFamily="34" charset="0"/>
              <a:buChar char="•"/>
            </a:pPr>
            <a:r>
              <a:rPr lang="en-US" sz="4000" dirty="0">
                <a:latin typeface="Bradley Hand ITC" pitchFamily="66" charset="0"/>
              </a:rPr>
              <a:t>The Principle of Mental Clearing – We must clear our self-limiting beliefs before we can manifest new beliefs</a:t>
            </a:r>
          </a:p>
          <a:p>
            <a:pPr algn="ctr">
              <a:buFont typeface="Arial" pitchFamily="34" charset="0"/>
              <a:buChar char="•"/>
            </a:pPr>
            <a:endParaRPr lang="en-US" sz="4000" dirty="0">
              <a:latin typeface="Bradley Hand ITC" pitchFamily="66"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reating-a-vision-.jpg"/>
          <p:cNvPicPr>
            <a:picLocks noChangeAspect="1"/>
          </p:cNvPicPr>
          <p:nvPr/>
        </p:nvPicPr>
        <p:blipFill>
          <a:blip r:embed="rId2" cstate="print"/>
          <a:stretch>
            <a:fillRect/>
          </a:stretch>
        </p:blipFill>
        <p:spPr>
          <a:xfrm>
            <a:off x="0" y="1"/>
            <a:ext cx="9220200" cy="7047506"/>
          </a:xfrm>
          <a:prstGeom prst="rect">
            <a:avLst/>
          </a:prstGeom>
        </p:spPr>
      </p:pic>
      <p:sp>
        <p:nvSpPr>
          <p:cNvPr id="2" name="TextBox 1"/>
          <p:cNvSpPr txBox="1"/>
          <p:nvPr/>
        </p:nvSpPr>
        <p:spPr>
          <a:xfrm>
            <a:off x="0" y="5105400"/>
            <a:ext cx="9144000" cy="1938992"/>
          </a:xfrm>
          <a:prstGeom prst="rect">
            <a:avLst/>
          </a:prstGeom>
          <a:noFill/>
        </p:spPr>
        <p:txBody>
          <a:bodyPr wrap="square" rtlCol="0">
            <a:spAutoFit/>
          </a:bodyPr>
          <a:lstStyle/>
          <a:p>
            <a:pPr algn="ctr">
              <a:buFont typeface="Arial" pitchFamily="34" charset="0"/>
              <a:buChar char="•"/>
            </a:pPr>
            <a:r>
              <a:rPr lang="en-US" sz="4000" b="1" dirty="0">
                <a:solidFill>
                  <a:srgbClr val="202519"/>
                </a:solidFill>
                <a:latin typeface="Bradley Hand ITC" pitchFamily="66" charset="0"/>
              </a:rPr>
              <a:t>The Principle of Vision – In order to manifest, we must have a clear vision of what we want to create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991600" cy="5632311"/>
          </a:xfrm>
          <a:prstGeom prst="rect">
            <a:avLst/>
          </a:prstGeom>
          <a:noFill/>
        </p:spPr>
        <p:txBody>
          <a:bodyPr wrap="square" rtlCol="0">
            <a:spAutoFit/>
          </a:bodyPr>
          <a:lstStyle/>
          <a:p>
            <a:pPr algn="ctr"/>
            <a:r>
              <a:rPr lang="en-US" sz="4000" dirty="0">
                <a:latin typeface="Bradley Hand ITC" pitchFamily="66" charset="0"/>
              </a:rPr>
              <a:t>School Your Thoughts!</a:t>
            </a:r>
          </a:p>
          <a:p>
            <a:pPr algn="ctr"/>
            <a:endParaRPr lang="en-US" sz="4000" dirty="0">
              <a:latin typeface="Bradley Hand ITC" pitchFamily="66" charset="0"/>
            </a:endParaRPr>
          </a:p>
          <a:p>
            <a:pPr algn="ctr"/>
            <a:r>
              <a:rPr lang="en-US" sz="4000" dirty="0">
                <a:latin typeface="Bradley Hand ITC" pitchFamily="66" charset="0"/>
              </a:rPr>
              <a:t>The first step to school your thoughts </a:t>
            </a:r>
          </a:p>
          <a:p>
            <a:pPr algn="ctr"/>
            <a:r>
              <a:rPr lang="en-US" sz="4000" dirty="0">
                <a:latin typeface="Bradley Hand ITC" pitchFamily="66" charset="0"/>
              </a:rPr>
              <a:t>is to watch your language</a:t>
            </a:r>
          </a:p>
          <a:p>
            <a:pPr algn="ctr"/>
            <a:r>
              <a:rPr lang="en-US" sz="4000" dirty="0">
                <a:latin typeface="Bradley Hand ITC" pitchFamily="66" charset="0"/>
              </a:rPr>
              <a:t> –both silent and otherwise</a:t>
            </a:r>
          </a:p>
          <a:p>
            <a:pPr algn="ctr"/>
            <a:r>
              <a:rPr lang="en-US" sz="4000" dirty="0">
                <a:latin typeface="Bradley Hand ITC" pitchFamily="66" charset="0"/>
              </a:rPr>
              <a:t>LISTEN to your inner thoughts and correct them when they are off track.</a:t>
            </a:r>
          </a:p>
          <a:p>
            <a:pPr algn="ctr"/>
            <a:r>
              <a:rPr lang="en-US" sz="4000" dirty="0">
                <a:latin typeface="Bradley Hand ITC" pitchFamily="66" charset="0"/>
              </a:rPr>
              <a:t>LISTEN to what you say to others and hold yourself accountable for your words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10600" cy="7725192"/>
          </a:xfrm>
          <a:prstGeom prst="rect">
            <a:avLst/>
          </a:prstGeom>
        </p:spPr>
        <p:txBody>
          <a:bodyPr wrap="square">
            <a:spAutoFit/>
          </a:bodyPr>
          <a:lstStyle/>
          <a:p>
            <a:pPr algn="ctr"/>
            <a:r>
              <a:rPr lang="en-US" sz="2800" dirty="0">
                <a:latin typeface="Bradley Hand ITC" pitchFamily="66" charset="0"/>
              </a:rPr>
              <a:t>Say, I FEEL tired  rather than I AM tired</a:t>
            </a:r>
          </a:p>
          <a:p>
            <a:pPr algn="ctr"/>
            <a:endParaRPr lang="en-US" sz="2800" dirty="0">
              <a:latin typeface="Bradley Hand ITC" pitchFamily="66" charset="0"/>
            </a:endParaRPr>
          </a:p>
          <a:p>
            <a:pPr algn="ctr"/>
            <a:r>
              <a:rPr lang="en-US" sz="2800" dirty="0">
                <a:latin typeface="Bradley Hand ITC" pitchFamily="66" charset="0"/>
              </a:rPr>
              <a:t>I CHOOSE… rather than I DECIDED</a:t>
            </a:r>
          </a:p>
          <a:p>
            <a:pPr algn="ctr"/>
            <a:endParaRPr lang="en-US" sz="2800" dirty="0">
              <a:latin typeface="Bradley Hand ITC" pitchFamily="66" charset="0"/>
            </a:endParaRPr>
          </a:p>
          <a:p>
            <a:pPr algn="ctr"/>
            <a:r>
              <a:rPr lang="en-US" sz="2800" dirty="0">
                <a:latin typeface="Bradley Hand ITC" pitchFamily="66" charset="0"/>
              </a:rPr>
              <a:t>Ask Yourself -- What is his/her/your ABILITY to RESPOND?  Who’s RESPONSE-ABILITY is it?</a:t>
            </a:r>
          </a:p>
          <a:p>
            <a:pPr algn="ctr"/>
            <a:endParaRPr lang="en-US" sz="2800" dirty="0">
              <a:latin typeface="Bradley Hand ITC" pitchFamily="66" charset="0"/>
            </a:endParaRPr>
          </a:p>
          <a:p>
            <a:pPr algn="ctr"/>
            <a:r>
              <a:rPr lang="en-US" sz="2800" dirty="0">
                <a:latin typeface="Bradley Hand ITC" pitchFamily="66" charset="0"/>
              </a:rPr>
              <a:t>Going on a  DIET?  Why not a LIVE-IT?</a:t>
            </a:r>
          </a:p>
          <a:p>
            <a:pPr algn="ctr"/>
            <a:endParaRPr lang="en-US" sz="2800" dirty="0">
              <a:latin typeface="Bradley Hand ITC" pitchFamily="66" charset="0"/>
            </a:endParaRPr>
          </a:p>
          <a:p>
            <a:pPr algn="ctr"/>
            <a:r>
              <a:rPr lang="en-US" sz="2800" dirty="0">
                <a:latin typeface="Bradley Hand ITC" pitchFamily="66" charset="0"/>
              </a:rPr>
              <a:t>Don’t SHOULD on yourself or others.  What are you asking them to shoulder?  Who says what “should be”?</a:t>
            </a:r>
          </a:p>
          <a:p>
            <a:pPr algn="ctr"/>
            <a:endParaRPr lang="en-US" sz="2800" dirty="0">
              <a:latin typeface="Bradley Hand ITC" pitchFamily="66" charset="0"/>
            </a:endParaRPr>
          </a:p>
          <a:p>
            <a:pPr algn="ctr"/>
            <a:r>
              <a:rPr lang="en-US" sz="2800" dirty="0">
                <a:latin typeface="Bradley Hand ITC" pitchFamily="66" charset="0"/>
              </a:rPr>
              <a:t>Choose to “LIVE for!” your favorite things rather than…</a:t>
            </a:r>
          </a:p>
          <a:p>
            <a:pPr algn="ctr"/>
            <a:endParaRPr lang="en-US" sz="2400" dirty="0">
              <a:latin typeface="Bradley Hand ITC" pitchFamily="66" charset="0"/>
            </a:endParaRPr>
          </a:p>
          <a:p>
            <a:pPr algn="ctr"/>
            <a:endParaRPr lang="en-US" sz="2400" dirty="0">
              <a:latin typeface="Bradley Hand ITC" pitchFamily="66" charset="0"/>
            </a:endParaRPr>
          </a:p>
          <a:p>
            <a:pPr algn="ctr"/>
            <a:endParaRPr lang="en-US" sz="2400" dirty="0">
              <a:latin typeface="Bradley Hand ITC" pitchFamily="66" charset="0"/>
            </a:endParaRPr>
          </a:p>
          <a:p>
            <a:pPr algn="ctr"/>
            <a:endParaRPr lang="en-US" sz="2400" dirty="0">
              <a:latin typeface="Bradley Hand ITC" pitchFamily="66" charset="0"/>
            </a:endParaRPr>
          </a:p>
          <a:p>
            <a:pPr algn="ctr"/>
            <a:endParaRPr lang="en-US" dirty="0">
              <a:latin typeface="Bradley Hand ITC" pitchFamily="66" charset="0"/>
            </a:endParaRPr>
          </a:p>
          <a:p>
            <a:pPr algn="ct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bright canyon.jpg"/>
          <p:cNvPicPr>
            <a:picLocks noGrp="1" noChangeAspect="1"/>
          </p:cNvPicPr>
          <p:nvPr>
            <p:ph type="pic" idx="1"/>
          </p:nvPr>
        </p:nvPicPr>
        <p:blipFill>
          <a:blip r:embed="rId2" cstate="print"/>
          <a:srcRect l="13927" r="13927"/>
          <a:stretch>
            <a:fillRect/>
          </a:stretch>
        </p:blipFill>
        <p:spPr>
          <a:xfrm>
            <a:off x="-228600" y="-231976"/>
            <a:ext cx="9692625" cy="7318576"/>
          </a:xfrm>
        </p:spPr>
      </p:pic>
      <p:sp>
        <p:nvSpPr>
          <p:cNvPr id="3" name="Text Placeholder 2"/>
          <p:cNvSpPr>
            <a:spLocks noGrp="1"/>
          </p:cNvSpPr>
          <p:nvPr>
            <p:ph type="body" sz="half" idx="2"/>
          </p:nvPr>
        </p:nvSpPr>
        <p:spPr>
          <a:xfrm>
            <a:off x="609600" y="5029200"/>
            <a:ext cx="8382000" cy="2057400"/>
          </a:xfrm>
        </p:spPr>
        <p:txBody>
          <a:bodyPr>
            <a:noAutofit/>
          </a:bodyPr>
          <a:lstStyle/>
          <a:p>
            <a:r>
              <a:rPr lang="en-US" sz="2400" dirty="0"/>
              <a:t>We are creating our world at this very instant.</a:t>
            </a:r>
          </a:p>
          <a:p>
            <a:r>
              <a:rPr lang="en-US" sz="2000" dirty="0"/>
              <a:t>It is precisely as we think it is, and the moment we take responsibility for our world will be the moment we take control of our world</a:t>
            </a:r>
          </a:p>
        </p:txBody>
      </p:sp>
      <p:sp>
        <p:nvSpPr>
          <p:cNvPr id="2" name="Title 1"/>
          <p:cNvSpPr>
            <a:spLocks noGrp="1"/>
          </p:cNvSpPr>
          <p:nvPr>
            <p:ph type="title"/>
          </p:nvPr>
        </p:nvSpPr>
        <p:spPr>
          <a:xfrm>
            <a:off x="228600" y="0"/>
            <a:ext cx="2057400" cy="1066800"/>
          </a:xfrm>
        </p:spPr>
        <p:txBody>
          <a:bodyPr>
            <a:normAutofit/>
          </a:bodyPr>
          <a:lstStyle/>
          <a:p>
            <a:r>
              <a:rPr lang="en-US" sz="2800" dirty="0"/>
              <a:t>All thought is creative…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
            <a:ext cx="7543800" cy="3170099"/>
          </a:xfrm>
          <a:prstGeom prst="rect">
            <a:avLst/>
          </a:prstGeom>
          <a:noFill/>
        </p:spPr>
        <p:txBody>
          <a:bodyPr wrap="square" rtlCol="0">
            <a:spAutoFit/>
          </a:bodyPr>
          <a:lstStyle/>
          <a:p>
            <a:r>
              <a:rPr lang="en-US" sz="4000" dirty="0">
                <a:latin typeface="Bradley Hand ITC" pitchFamily="66" charset="0"/>
              </a:rPr>
              <a:t>Find ways that work for you to make a serious study of your own beliefs and perceptions that are steering you in paths you choose to change.</a:t>
            </a:r>
          </a:p>
        </p:txBody>
      </p:sp>
      <p:sp>
        <p:nvSpPr>
          <p:cNvPr id="3" name="TextBox 2"/>
          <p:cNvSpPr txBox="1"/>
          <p:nvPr/>
        </p:nvSpPr>
        <p:spPr>
          <a:xfrm>
            <a:off x="1447800" y="3276600"/>
            <a:ext cx="7467600" cy="3170099"/>
          </a:xfrm>
          <a:prstGeom prst="rect">
            <a:avLst/>
          </a:prstGeom>
          <a:noFill/>
        </p:spPr>
        <p:txBody>
          <a:bodyPr wrap="square" rtlCol="0">
            <a:spAutoFit/>
          </a:bodyPr>
          <a:lstStyle/>
          <a:p>
            <a:pPr>
              <a:buFont typeface="Wingdings" pitchFamily="2" charset="2"/>
              <a:buChar char="ü"/>
            </a:pPr>
            <a:r>
              <a:rPr lang="en-US" sz="4000" dirty="0">
                <a:latin typeface="Bradley Hand ITC" pitchFamily="66" charset="0"/>
              </a:rPr>
              <a:t>Journal</a:t>
            </a:r>
          </a:p>
          <a:p>
            <a:pPr>
              <a:buFont typeface="Wingdings" pitchFamily="2" charset="2"/>
              <a:buChar char="ü"/>
            </a:pPr>
            <a:r>
              <a:rPr lang="en-US" sz="4000" dirty="0">
                <a:latin typeface="Bradley Hand ITC" pitchFamily="66" charset="0"/>
              </a:rPr>
              <a:t>Find a Compassionate Witness </a:t>
            </a:r>
          </a:p>
          <a:p>
            <a:pPr>
              <a:buFont typeface="Wingdings" pitchFamily="2" charset="2"/>
              <a:buChar char="ü"/>
            </a:pPr>
            <a:r>
              <a:rPr lang="en-US" sz="4000" dirty="0">
                <a:latin typeface="Bradley Hand ITC" pitchFamily="66" charset="0"/>
              </a:rPr>
              <a:t>Try Peer Counseling</a:t>
            </a:r>
          </a:p>
          <a:p>
            <a:pPr>
              <a:buFont typeface="Wingdings" pitchFamily="2" charset="2"/>
              <a:buChar char="ü"/>
            </a:pPr>
            <a:r>
              <a:rPr lang="en-US" sz="4000" dirty="0">
                <a:latin typeface="Bradley Hand ITC" pitchFamily="66" charset="0"/>
              </a:rPr>
              <a:t>Seek out a Trusted advisor</a:t>
            </a:r>
          </a:p>
          <a:p>
            <a:pPr>
              <a:buFont typeface="Wingdings" pitchFamily="2" charset="2"/>
              <a:buChar char="ü"/>
            </a:pPr>
            <a:r>
              <a:rPr lang="en-US" sz="4000" dirty="0">
                <a:latin typeface="Bradley Hand ITC" pitchFamily="66" charset="0"/>
              </a:rPr>
              <a:t>Rapid Eye Technology</a:t>
            </a:r>
            <a:endParaRPr lang="en-US" sz="4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228600"/>
            <a:ext cx="5105400" cy="1938992"/>
          </a:xfrm>
          <a:prstGeom prst="rect">
            <a:avLst/>
          </a:prstGeom>
          <a:noFill/>
        </p:spPr>
        <p:txBody>
          <a:bodyPr wrap="square" rtlCol="0">
            <a:spAutoFit/>
          </a:bodyPr>
          <a:lstStyle/>
          <a:p>
            <a:pPr algn="ctr"/>
            <a:r>
              <a:rPr lang="en-US" sz="4000" dirty="0">
                <a:latin typeface="Bradley Hand ITC" pitchFamily="66" charset="0"/>
              </a:rPr>
              <a:t>JOURNAL</a:t>
            </a:r>
          </a:p>
          <a:p>
            <a:pPr algn="ctr"/>
            <a:r>
              <a:rPr lang="en-US" sz="4000" dirty="0">
                <a:latin typeface="Bradley Hand ITC" pitchFamily="66" charset="0"/>
              </a:rPr>
              <a:t>All your answers lie within –- </a:t>
            </a:r>
            <a:r>
              <a:rPr lang="en-US" sz="4000" u="sng" dirty="0">
                <a:latin typeface="Bradley Hand ITC" pitchFamily="66" charset="0"/>
              </a:rPr>
              <a:t>mine</a:t>
            </a:r>
            <a:r>
              <a:rPr lang="en-US" sz="4000" dirty="0">
                <a:latin typeface="Bradley Hand ITC" pitchFamily="66" charset="0"/>
              </a:rPr>
              <a:t> them!</a:t>
            </a:r>
          </a:p>
        </p:txBody>
      </p:sp>
      <p:pic>
        <p:nvPicPr>
          <p:cNvPr id="4" name="Picture 3" descr="joural-2005.jpg"/>
          <p:cNvPicPr>
            <a:picLocks noChangeAspect="1"/>
          </p:cNvPicPr>
          <p:nvPr/>
        </p:nvPicPr>
        <p:blipFill>
          <a:blip r:embed="rId3" cstate="print"/>
          <a:stretch>
            <a:fillRect/>
          </a:stretch>
        </p:blipFill>
        <p:spPr>
          <a:xfrm>
            <a:off x="304800" y="228600"/>
            <a:ext cx="3276600" cy="2184400"/>
          </a:xfrm>
          <a:prstGeom prst="rect">
            <a:avLst/>
          </a:prstGeom>
        </p:spPr>
      </p:pic>
      <p:sp>
        <p:nvSpPr>
          <p:cNvPr id="5" name="TextBox 4"/>
          <p:cNvSpPr txBox="1"/>
          <p:nvPr/>
        </p:nvSpPr>
        <p:spPr>
          <a:xfrm>
            <a:off x="228600" y="2286000"/>
            <a:ext cx="8915400" cy="4401205"/>
          </a:xfrm>
          <a:prstGeom prst="rect">
            <a:avLst/>
          </a:prstGeom>
          <a:noFill/>
        </p:spPr>
        <p:txBody>
          <a:bodyPr wrap="square" rtlCol="0">
            <a:spAutoFit/>
          </a:bodyPr>
          <a:lstStyle/>
          <a:p>
            <a:r>
              <a:rPr lang="en-US" sz="4000" dirty="0">
                <a:latin typeface="Bradley Hand ITC" pitchFamily="66" charset="0"/>
              </a:rPr>
              <a:t>Journals can save your LIFE!  Writing can capture thoughts you didn’t know you had, and channel deep inner wisdom otherwise untapped.  Spiritual Memory Is fleeting –Journals can preserve and protect  precious insights and shed Light in the darkness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228600"/>
            <a:ext cx="6629400" cy="1015663"/>
          </a:xfrm>
          <a:prstGeom prst="rect">
            <a:avLst/>
          </a:prstGeom>
        </p:spPr>
        <p:txBody>
          <a:bodyPr wrap="square">
            <a:spAutoFit/>
          </a:bodyPr>
          <a:lstStyle/>
          <a:p>
            <a:r>
              <a:rPr lang="en-US" sz="6000" dirty="0">
                <a:latin typeface="Bradley Hand ITC" pitchFamily="66" charset="0"/>
              </a:rPr>
              <a:t>Inner Self Dialogue</a:t>
            </a:r>
            <a:endParaRPr lang="en-US" sz="6000" dirty="0"/>
          </a:p>
        </p:txBody>
      </p:sp>
      <p:sp>
        <p:nvSpPr>
          <p:cNvPr id="4" name="Rectangle 3"/>
          <p:cNvSpPr/>
          <p:nvPr/>
        </p:nvSpPr>
        <p:spPr>
          <a:xfrm>
            <a:off x="2438400" y="1295400"/>
            <a:ext cx="6400800" cy="1815882"/>
          </a:xfrm>
          <a:prstGeom prst="rect">
            <a:avLst/>
          </a:prstGeom>
        </p:spPr>
        <p:txBody>
          <a:bodyPr wrap="square">
            <a:spAutoFit/>
          </a:bodyPr>
          <a:lstStyle/>
          <a:p>
            <a:r>
              <a:rPr lang="en-US" sz="2800" dirty="0">
                <a:latin typeface="Bradley Hand ITC" pitchFamily="66" charset="0"/>
              </a:rPr>
              <a:t>We ALL have inner children, guides, guardians, judges, critics,  and even ‘villains’ who rule our lives without our conscious awareness.  Gaining access</a:t>
            </a:r>
          </a:p>
        </p:txBody>
      </p:sp>
      <p:sp>
        <p:nvSpPr>
          <p:cNvPr id="5" name="Rectangle 4"/>
          <p:cNvSpPr/>
          <p:nvPr/>
        </p:nvSpPr>
        <p:spPr>
          <a:xfrm>
            <a:off x="457200" y="3048000"/>
            <a:ext cx="8229600" cy="3539430"/>
          </a:xfrm>
          <a:prstGeom prst="rect">
            <a:avLst/>
          </a:prstGeom>
        </p:spPr>
        <p:txBody>
          <a:bodyPr wrap="square">
            <a:spAutoFit/>
          </a:bodyPr>
          <a:lstStyle/>
          <a:p>
            <a:r>
              <a:rPr lang="en-US" sz="2800" dirty="0">
                <a:latin typeface="Bradley Hand ITC" pitchFamily="66" charset="0"/>
              </a:rPr>
              <a:t>to these inner ‘beings’ (states of being) and creating co-operation among them can go a very long way in allowing cohesion and integration within our lives – being able to live in integrity with our ideals without interference from inner conflicting subconscious characters in our makeup who mean well but who are operating without full awareness of the ‘facts’, of  current ‘reality’, or of our best and highest good </a:t>
            </a:r>
          </a:p>
        </p:txBody>
      </p:sp>
      <p:pic>
        <p:nvPicPr>
          <p:cNvPr id="7" name="Picture 6" descr="self talk.gif"/>
          <p:cNvPicPr>
            <a:picLocks noChangeAspect="1"/>
          </p:cNvPicPr>
          <p:nvPr/>
        </p:nvPicPr>
        <p:blipFill>
          <a:blip r:embed="rId2" cstate="print"/>
          <a:stretch>
            <a:fillRect/>
          </a:stretch>
        </p:blipFill>
        <p:spPr>
          <a:xfrm>
            <a:off x="304800" y="381000"/>
            <a:ext cx="1935238" cy="24384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uggling.gif"/>
          <p:cNvPicPr>
            <a:picLocks noChangeAspect="1"/>
          </p:cNvPicPr>
          <p:nvPr/>
        </p:nvPicPr>
        <p:blipFill>
          <a:blip r:embed="rId2" cstate="print"/>
          <a:stretch>
            <a:fillRect/>
          </a:stretch>
        </p:blipFill>
        <p:spPr>
          <a:xfrm>
            <a:off x="457200" y="304800"/>
            <a:ext cx="3565611" cy="2827020"/>
          </a:xfrm>
          <a:prstGeom prst="rect">
            <a:avLst/>
          </a:prstGeom>
        </p:spPr>
      </p:pic>
      <p:sp>
        <p:nvSpPr>
          <p:cNvPr id="3" name="Rectangle 2"/>
          <p:cNvSpPr/>
          <p:nvPr/>
        </p:nvSpPr>
        <p:spPr>
          <a:xfrm>
            <a:off x="533400" y="3505200"/>
            <a:ext cx="8229600" cy="2677656"/>
          </a:xfrm>
          <a:prstGeom prst="rect">
            <a:avLst/>
          </a:prstGeom>
        </p:spPr>
        <p:txBody>
          <a:bodyPr wrap="square">
            <a:spAutoFit/>
          </a:bodyPr>
          <a:lstStyle/>
          <a:p>
            <a:r>
              <a:rPr lang="en-US" sz="2800" dirty="0">
                <a:latin typeface="Bradley Hand ITC" pitchFamily="66" charset="0"/>
              </a:rPr>
              <a:t>Right-brain sees the whole picture from beginning to end, operates in positive/spiritual mode, home to imagination, memory, artistic abilities, and in short, is the 90% of our brain which “uses us” according to our subconscious and </a:t>
            </a:r>
            <a:r>
              <a:rPr lang="en-US" sz="2800" dirty="0" err="1">
                <a:latin typeface="Bradley Hand ITC" pitchFamily="66" charset="0"/>
              </a:rPr>
              <a:t>superconscious</a:t>
            </a:r>
            <a:r>
              <a:rPr lang="en-US" sz="2800" dirty="0">
                <a:latin typeface="Bradley Hand ITC" pitchFamily="66" charset="0"/>
              </a:rPr>
              <a:t> filing systems, belief systems, perceptions, </a:t>
            </a:r>
            <a:r>
              <a:rPr lang="en-US" sz="2800" dirty="0" err="1">
                <a:latin typeface="Bradley Hand ITC" pitchFamily="66" charset="0"/>
              </a:rPr>
              <a:t>anccestral</a:t>
            </a:r>
            <a:r>
              <a:rPr lang="en-US" sz="2800" dirty="0">
                <a:latin typeface="Bradley Hand ITC" pitchFamily="66" charset="0"/>
              </a:rPr>
              <a:t> programs,  etc.</a:t>
            </a:r>
          </a:p>
        </p:txBody>
      </p:sp>
      <p:sp>
        <p:nvSpPr>
          <p:cNvPr id="4" name="Rectangle 3"/>
          <p:cNvSpPr/>
          <p:nvPr/>
        </p:nvSpPr>
        <p:spPr>
          <a:xfrm>
            <a:off x="2362200" y="304800"/>
            <a:ext cx="6248400" cy="3108543"/>
          </a:xfrm>
          <a:prstGeom prst="rect">
            <a:avLst/>
          </a:prstGeom>
        </p:spPr>
        <p:txBody>
          <a:bodyPr wrap="square">
            <a:spAutoFit/>
          </a:bodyPr>
          <a:lstStyle/>
          <a:p>
            <a:r>
              <a:rPr lang="en-US" sz="2800" dirty="0">
                <a:latin typeface="Bradley Hand ITC" pitchFamily="66" charset="0"/>
              </a:rPr>
              <a:t>We each operate from two sides of the brain, which have very different roles:</a:t>
            </a:r>
          </a:p>
          <a:p>
            <a:r>
              <a:rPr lang="en-US" sz="2800" dirty="0">
                <a:latin typeface="Bradley Hand ITC" pitchFamily="66" charset="0"/>
              </a:rPr>
              <a:t>Left brain – conscious, logical, bottom-line thinking which keeps us sane and operating on a day-to-day basis of logic and reason – roughly 10% of our brain power at our conscious disposal --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533400"/>
            <a:ext cx="8382000" cy="3539430"/>
          </a:xfrm>
          <a:prstGeom prst="rect">
            <a:avLst/>
          </a:prstGeom>
        </p:spPr>
        <p:txBody>
          <a:bodyPr wrap="square">
            <a:spAutoFit/>
          </a:bodyPr>
          <a:lstStyle/>
          <a:p>
            <a:r>
              <a:rPr lang="en-US" sz="2800" dirty="0">
                <a:latin typeface="Bradley Hand ITC" pitchFamily="66" charset="0"/>
              </a:rPr>
              <a:t>Both sides of these stories can be accessed by a simple technique of writing which allows both hemispheres of the brain to participate in ongoing dialogue.  Simply switch the pen from one hand to the other, designating your dominant hand as the one asking the questions, and your opposite hand as the one who answers.  </a:t>
            </a:r>
          </a:p>
          <a:p>
            <a:endParaRPr lang="en-US" sz="2800" dirty="0">
              <a:latin typeface="Bradley Hand ITC" pitchFamily="66" charset="0"/>
            </a:endParaRPr>
          </a:p>
          <a:p>
            <a:endParaRPr lang="en-US" sz="2800" dirty="0">
              <a:latin typeface="Bradley Hand ITC" pitchFamily="66" charset="0"/>
            </a:endParaRPr>
          </a:p>
        </p:txBody>
      </p:sp>
      <p:pic>
        <p:nvPicPr>
          <p:cNvPr id="2" name="Picture 1" descr="feather pen.gif"/>
          <p:cNvPicPr>
            <a:picLocks noChangeAspect="1"/>
          </p:cNvPicPr>
          <p:nvPr/>
        </p:nvPicPr>
        <p:blipFill>
          <a:blip r:embed="rId2" cstate="print"/>
          <a:stretch>
            <a:fillRect/>
          </a:stretch>
        </p:blipFill>
        <p:spPr>
          <a:xfrm rot="2744292">
            <a:off x="1143347" y="2136142"/>
            <a:ext cx="3729930" cy="3276600"/>
          </a:xfrm>
          <a:prstGeom prst="rect">
            <a:avLst/>
          </a:prstGeom>
        </p:spPr>
      </p:pic>
      <p:pic>
        <p:nvPicPr>
          <p:cNvPr id="4" name="Picture 3" descr="feather pen.gif"/>
          <p:cNvPicPr>
            <a:picLocks noChangeAspect="1"/>
          </p:cNvPicPr>
          <p:nvPr/>
        </p:nvPicPr>
        <p:blipFill>
          <a:blip r:embed="rId2" cstate="print"/>
          <a:stretch>
            <a:fillRect/>
          </a:stretch>
        </p:blipFill>
        <p:spPr>
          <a:xfrm rot="2744292" flipH="1" flipV="1">
            <a:off x="4115147" y="1831342"/>
            <a:ext cx="3729930" cy="32766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NCILS.jpg"/>
          <p:cNvPicPr>
            <a:picLocks noChangeAspect="1"/>
          </p:cNvPicPr>
          <p:nvPr/>
        </p:nvPicPr>
        <p:blipFill>
          <a:blip r:embed="rId2" cstate="print"/>
          <a:stretch>
            <a:fillRect/>
          </a:stretch>
        </p:blipFill>
        <p:spPr>
          <a:xfrm>
            <a:off x="228600" y="228600"/>
            <a:ext cx="8763000" cy="6507480"/>
          </a:xfrm>
          <a:prstGeom prst="rect">
            <a:avLst/>
          </a:prstGeom>
        </p:spPr>
      </p:pic>
      <p:sp>
        <p:nvSpPr>
          <p:cNvPr id="3" name="Rectangle 2"/>
          <p:cNvSpPr/>
          <p:nvPr/>
        </p:nvSpPr>
        <p:spPr>
          <a:xfrm>
            <a:off x="1143000" y="2057400"/>
            <a:ext cx="4876800" cy="2246769"/>
          </a:xfrm>
          <a:prstGeom prst="rect">
            <a:avLst/>
          </a:prstGeom>
        </p:spPr>
        <p:txBody>
          <a:bodyPr wrap="square">
            <a:spAutoFit/>
          </a:bodyPr>
          <a:lstStyle/>
          <a:p>
            <a:r>
              <a:rPr lang="en-US" sz="2000" b="1" dirty="0">
                <a:latin typeface="Bradley Hand ITC" pitchFamily="66" charset="0"/>
              </a:rPr>
              <a:t>	If there are more than one voice speaking from the subconscious mind, one can simply change colors of ink to accommodate each participant. </a:t>
            </a:r>
          </a:p>
          <a:p>
            <a:r>
              <a:rPr lang="en-US" sz="2000" b="1">
                <a:latin typeface="Bradley Hand ITC" pitchFamily="66" charset="0"/>
              </a:rPr>
              <a:t> 	It </a:t>
            </a:r>
            <a:r>
              <a:rPr lang="en-US" sz="2000" b="1" dirty="0">
                <a:latin typeface="Bradley Hand ITC" pitchFamily="66" charset="0"/>
              </a:rPr>
              <a:t>is possible to have a full array of inner voices attending a meeting conducted  within the pages of your journal.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ergy in Motion.jpg"/>
          <p:cNvPicPr>
            <a:picLocks noChangeAspect="1"/>
          </p:cNvPicPr>
          <p:nvPr/>
        </p:nvPicPr>
        <p:blipFill>
          <a:blip r:embed="rId3" cstate="print"/>
          <a:stretch>
            <a:fillRect/>
          </a:stretch>
        </p:blipFill>
        <p:spPr>
          <a:xfrm>
            <a:off x="-2514600" y="0"/>
            <a:ext cx="13831677" cy="6858000"/>
          </a:xfrm>
          <a:prstGeom prst="rect">
            <a:avLst/>
          </a:prstGeom>
        </p:spPr>
      </p:pic>
      <p:sp>
        <p:nvSpPr>
          <p:cNvPr id="3" name="Rectangle 2"/>
          <p:cNvSpPr/>
          <p:nvPr/>
        </p:nvSpPr>
        <p:spPr>
          <a:xfrm>
            <a:off x="-76200" y="381000"/>
            <a:ext cx="9372600" cy="2246769"/>
          </a:xfrm>
          <a:prstGeom prst="rect">
            <a:avLst/>
          </a:prstGeom>
        </p:spPr>
        <p:txBody>
          <a:bodyPr wrap="square">
            <a:spAutoFit/>
          </a:bodyPr>
          <a:lstStyle/>
          <a:p>
            <a:pPr algn="ctr"/>
            <a:r>
              <a:rPr lang="en-US" sz="2800" b="1" dirty="0">
                <a:solidFill>
                  <a:schemeClr val="bg1"/>
                </a:solidFill>
                <a:latin typeface="Bradley Hand ITC" pitchFamily="66" charset="0"/>
              </a:rPr>
              <a:t>THOUGHTS are ENERGY</a:t>
            </a:r>
          </a:p>
          <a:p>
            <a:pPr algn="ctr"/>
            <a:r>
              <a:rPr lang="en-US" sz="2800" b="1" dirty="0">
                <a:solidFill>
                  <a:schemeClr val="bg1"/>
                </a:solidFill>
                <a:latin typeface="Bradley Hand ITC" pitchFamily="66" charset="0"/>
              </a:rPr>
              <a:t>Thoughts FUEL Emotions</a:t>
            </a:r>
          </a:p>
          <a:p>
            <a:pPr algn="ctr"/>
            <a:r>
              <a:rPr lang="en-US" sz="2800" b="1" dirty="0">
                <a:solidFill>
                  <a:schemeClr val="bg1"/>
                </a:solidFill>
                <a:latin typeface="Bradley Hand ITC" pitchFamily="66" charset="0"/>
              </a:rPr>
              <a:t>Emotions are thoughts (energy) in motion</a:t>
            </a:r>
          </a:p>
          <a:p>
            <a:pPr algn="ctr"/>
            <a:r>
              <a:rPr lang="en-US" sz="2800" b="1" dirty="0">
                <a:solidFill>
                  <a:schemeClr val="bg1"/>
                </a:solidFill>
                <a:latin typeface="Bradley Hand ITC" pitchFamily="66" charset="0"/>
              </a:rPr>
              <a:t>Emotions manifest as your reality</a:t>
            </a:r>
          </a:p>
          <a:p>
            <a:pPr algn="ctr"/>
            <a:r>
              <a:rPr lang="en-US" sz="2800" b="1" dirty="0">
                <a:solidFill>
                  <a:schemeClr val="bg1"/>
                </a:solidFill>
                <a:latin typeface="Bradley Hand ITC" pitchFamily="66" charset="0"/>
              </a:rPr>
              <a:t>A runaway train of thoughts will drag your emotions along</a:t>
            </a:r>
            <a:endParaRPr lang="en-US" sz="2800" dirty="0">
              <a:solidFill>
                <a:schemeClr val="bg1"/>
              </a:solidFill>
              <a:latin typeface="Bradley Hand ITC" pitchFamily="66" charset="0"/>
            </a:endParaRPr>
          </a:p>
        </p:txBody>
      </p:sp>
      <p:sp>
        <p:nvSpPr>
          <p:cNvPr id="5" name="Rectangle 4"/>
          <p:cNvSpPr/>
          <p:nvPr/>
        </p:nvSpPr>
        <p:spPr>
          <a:xfrm>
            <a:off x="228600" y="2743200"/>
            <a:ext cx="8915400" cy="3970318"/>
          </a:xfrm>
          <a:prstGeom prst="rect">
            <a:avLst/>
          </a:prstGeom>
        </p:spPr>
        <p:txBody>
          <a:bodyPr wrap="square">
            <a:spAutoFit/>
          </a:bodyPr>
          <a:lstStyle/>
          <a:p>
            <a:r>
              <a:rPr lang="en-US" sz="2800" b="1" dirty="0">
                <a:solidFill>
                  <a:schemeClr val="bg1"/>
                </a:solidFill>
                <a:latin typeface="Bradley Hand ITC" pitchFamily="66" charset="0"/>
              </a:rPr>
              <a:t>EMOTIONS create your reality as they attract or repel those things you think about.</a:t>
            </a:r>
          </a:p>
          <a:p>
            <a:endParaRPr lang="en-US" sz="2800" b="1" dirty="0">
              <a:solidFill>
                <a:schemeClr val="bg1"/>
              </a:solidFill>
              <a:latin typeface="Bradley Hand ITC" pitchFamily="66" charset="0"/>
            </a:endParaRPr>
          </a:p>
          <a:p>
            <a:r>
              <a:rPr lang="en-US" sz="2800" b="1" dirty="0">
                <a:solidFill>
                  <a:schemeClr val="bg1"/>
                </a:solidFill>
                <a:latin typeface="Bradley Hand ITC" pitchFamily="66" charset="0"/>
              </a:rPr>
              <a:t>That is, if your thoughts are full of gratitude, you will attract more of what you are grateful for</a:t>
            </a:r>
          </a:p>
          <a:p>
            <a:endParaRPr lang="en-US" sz="2800" b="1" dirty="0">
              <a:solidFill>
                <a:schemeClr val="bg1"/>
              </a:solidFill>
              <a:latin typeface="Bradley Hand ITC" pitchFamily="66" charset="0"/>
            </a:endParaRPr>
          </a:p>
          <a:p>
            <a:r>
              <a:rPr lang="en-US" sz="2800" b="1" dirty="0">
                <a:solidFill>
                  <a:schemeClr val="bg1"/>
                </a:solidFill>
                <a:latin typeface="Bradley Hand ITC" pitchFamily="66" charset="0"/>
              </a:rPr>
              <a:t>If your thoughts are fearful, depressed, negative, jealous, resentful,   etc., you will attract more of what brings you such feelings</a:t>
            </a:r>
            <a:endParaRPr lang="en-US" sz="2800" b="1"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581400"/>
            <a:ext cx="8305800" cy="2677656"/>
          </a:xfrm>
          <a:prstGeom prst="rect">
            <a:avLst/>
          </a:prstGeom>
        </p:spPr>
        <p:txBody>
          <a:bodyPr wrap="square">
            <a:spAutoFit/>
          </a:bodyPr>
          <a:lstStyle/>
          <a:p>
            <a:pPr algn="ctr"/>
            <a:r>
              <a:rPr lang="en-US" sz="2400" dirty="0">
                <a:latin typeface="Bradley Hand ITC" pitchFamily="66" charset="0"/>
              </a:rPr>
              <a:t>FEELINGS buried alive NEVER DIE</a:t>
            </a:r>
          </a:p>
          <a:p>
            <a:pPr algn="ctr"/>
            <a:endParaRPr lang="en-US" sz="2400" dirty="0">
              <a:latin typeface="Bradley Hand ITC" pitchFamily="66" charset="0"/>
            </a:endParaRPr>
          </a:p>
          <a:p>
            <a:pPr algn="ctr"/>
            <a:r>
              <a:rPr lang="en-US" sz="2400" dirty="0">
                <a:latin typeface="Bradley Hand ITC" pitchFamily="66" charset="0"/>
              </a:rPr>
              <a:t>While You cannot ‘think’ your feelings away, pretending they don’t exist, or denying their impact,  -- clearing out your thinking processes, addressing the issues, thoughts, beliefs, memories, misperceptions,  family legends, etc, that direct your thoughts  --can be a way to reboot and re-write your  reality</a:t>
            </a:r>
          </a:p>
        </p:txBody>
      </p:sp>
      <p:pic>
        <p:nvPicPr>
          <p:cNvPr id="3" name="Picture 2" descr="desert-vs.-green-walking-two-paths-smaller1.png"/>
          <p:cNvPicPr>
            <a:picLocks noChangeAspect="1"/>
          </p:cNvPicPr>
          <p:nvPr/>
        </p:nvPicPr>
        <p:blipFill>
          <a:blip r:embed="rId2" cstate="print"/>
          <a:stretch>
            <a:fillRect/>
          </a:stretch>
        </p:blipFill>
        <p:spPr>
          <a:xfrm>
            <a:off x="139700" y="152400"/>
            <a:ext cx="8851900" cy="33528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ed it and reap.jpg"/>
          <p:cNvPicPr>
            <a:picLocks noChangeAspect="1"/>
          </p:cNvPicPr>
          <p:nvPr/>
        </p:nvPicPr>
        <p:blipFill>
          <a:blip r:embed="rId2" cstate="print"/>
          <a:stretch>
            <a:fillRect/>
          </a:stretch>
        </p:blipFill>
        <p:spPr>
          <a:xfrm>
            <a:off x="152400" y="163629"/>
            <a:ext cx="8763000" cy="65419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685800"/>
            <a:ext cx="2057400" cy="1752600"/>
          </a:xfrm>
        </p:spPr>
        <p:txBody>
          <a:bodyPr>
            <a:noAutofit/>
          </a:bodyPr>
          <a:lstStyle/>
          <a:p>
            <a:r>
              <a:rPr lang="en-US" sz="2400" dirty="0"/>
              <a:t>We can ‘image-in’ anything we choose</a:t>
            </a:r>
          </a:p>
        </p:txBody>
      </p:sp>
      <p:sp>
        <p:nvSpPr>
          <p:cNvPr id="3" name="Text Placeholder 2"/>
          <p:cNvSpPr>
            <a:spLocks noGrp="1"/>
          </p:cNvSpPr>
          <p:nvPr>
            <p:ph type="body" sz="half" idx="2"/>
          </p:nvPr>
        </p:nvSpPr>
        <p:spPr>
          <a:xfrm>
            <a:off x="6629400" y="2057400"/>
            <a:ext cx="2057400" cy="3962400"/>
          </a:xfrm>
        </p:spPr>
        <p:txBody>
          <a:bodyPr>
            <a:normAutofit fontScale="85000" lnSpcReduction="20000"/>
          </a:bodyPr>
          <a:lstStyle/>
          <a:p>
            <a:endParaRPr lang="en-US" sz="2400" dirty="0"/>
          </a:p>
          <a:p>
            <a:r>
              <a:rPr lang="en-US" sz="2800" dirty="0"/>
              <a:t>What we fear today, we live tomorrow.</a:t>
            </a:r>
          </a:p>
          <a:p>
            <a:r>
              <a:rPr lang="en-US" sz="2800" dirty="0"/>
              <a:t>What we are grateful for today, we live tomorrow.</a:t>
            </a:r>
          </a:p>
          <a:p>
            <a:r>
              <a:rPr lang="en-US" dirty="0"/>
              <a:t>‘</a:t>
            </a:r>
          </a:p>
        </p:txBody>
      </p:sp>
      <p:pic>
        <p:nvPicPr>
          <p:cNvPr id="5" name="Picture 4" descr="image in.jpg"/>
          <p:cNvPicPr>
            <a:picLocks noChangeAspect="1"/>
          </p:cNvPicPr>
          <p:nvPr/>
        </p:nvPicPr>
        <p:blipFill>
          <a:blip r:embed="rId2" cstate="print"/>
          <a:stretch>
            <a:fillRect/>
          </a:stretch>
        </p:blipFill>
        <p:spPr>
          <a:xfrm>
            <a:off x="3539490" y="2720340"/>
            <a:ext cx="2065020" cy="1417320"/>
          </a:xfrm>
          <a:prstGeom prst="rect">
            <a:avLst/>
          </a:prstGeom>
        </p:spPr>
      </p:pic>
      <p:pic>
        <p:nvPicPr>
          <p:cNvPr id="8" name="Picture Placeholder 7" descr="The_Image_in_the_Sand.jpg"/>
          <p:cNvPicPr>
            <a:picLocks noGrp="1" noChangeAspect="1"/>
          </p:cNvPicPr>
          <p:nvPr>
            <p:ph type="pic" idx="1"/>
          </p:nvPr>
        </p:nvPicPr>
        <p:blipFill>
          <a:blip r:embed="rId3" cstate="print"/>
          <a:srcRect l="10184" r="10184"/>
          <a:stretch>
            <a:fillRect/>
          </a:stretch>
        </p:blipFill>
        <p:spPr>
          <a:xfrm>
            <a:off x="381000" y="609600"/>
            <a:ext cx="6019800" cy="55626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ikola Tesla.jpg"/>
          <p:cNvPicPr>
            <a:picLocks noChangeAspect="1"/>
          </p:cNvPicPr>
          <p:nvPr/>
        </p:nvPicPr>
        <p:blipFill>
          <a:blip r:embed="rId2" cstate="print"/>
          <a:stretch>
            <a:fillRect/>
          </a:stretch>
        </p:blipFill>
        <p:spPr>
          <a:xfrm>
            <a:off x="533400" y="361950"/>
            <a:ext cx="8153400" cy="61150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5715000" y="762000"/>
            <a:ext cx="2743200" cy="5410200"/>
          </a:xfrm>
        </p:spPr>
        <p:txBody>
          <a:bodyPr>
            <a:noAutofit/>
          </a:bodyPr>
          <a:lstStyle/>
          <a:p>
            <a:r>
              <a:rPr lang="en-US" sz="2400" dirty="0"/>
              <a:t>Energy vibrates at varying levels of intensity and frequency, descending from highest to lowest in this order.  </a:t>
            </a:r>
          </a:p>
          <a:p>
            <a:endParaRPr lang="en-US" sz="2400" dirty="0"/>
          </a:p>
        </p:txBody>
      </p:sp>
      <p:pic>
        <p:nvPicPr>
          <p:cNvPr id="10" name="Content Placeholder 9" descr="HPI-Pyramid.gif"/>
          <p:cNvPicPr>
            <a:picLocks noGrp="1" noChangeAspect="1"/>
          </p:cNvPicPr>
          <p:nvPr>
            <p:ph sz="quarter" idx="1"/>
          </p:nvPr>
        </p:nvPicPr>
        <p:blipFill>
          <a:blip r:embed="rId2" cstate="print"/>
          <a:stretch>
            <a:fillRect/>
          </a:stretch>
        </p:blipFill>
        <p:spPr>
          <a:xfrm>
            <a:off x="381000" y="457200"/>
            <a:ext cx="6172200" cy="5715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MS.jpg"/>
          <p:cNvPicPr>
            <a:picLocks noChangeAspect="1"/>
          </p:cNvPicPr>
          <p:nvPr/>
        </p:nvPicPr>
        <p:blipFill>
          <a:blip r:embed="rId2" cstate="print"/>
          <a:stretch>
            <a:fillRect/>
          </a:stretch>
        </p:blipFill>
        <p:spPr>
          <a:xfrm>
            <a:off x="380999" y="340179"/>
            <a:ext cx="4191001" cy="6136822"/>
          </a:xfrm>
          <a:prstGeom prst="rect">
            <a:avLst/>
          </a:prstGeom>
        </p:spPr>
      </p:pic>
      <p:sp>
        <p:nvSpPr>
          <p:cNvPr id="3" name="TextBox 2"/>
          <p:cNvSpPr txBox="1"/>
          <p:nvPr/>
        </p:nvSpPr>
        <p:spPr>
          <a:xfrm>
            <a:off x="4724400" y="491490"/>
            <a:ext cx="4114800" cy="5909310"/>
          </a:xfrm>
          <a:prstGeom prst="rect">
            <a:avLst/>
          </a:prstGeom>
          <a:noFill/>
        </p:spPr>
        <p:txBody>
          <a:bodyPr wrap="square" rtlCol="0">
            <a:spAutoFit/>
          </a:bodyPr>
          <a:lstStyle/>
          <a:p>
            <a:r>
              <a:rPr lang="en-US" dirty="0">
                <a:solidFill>
                  <a:srgbClr val="7030A0"/>
                </a:solidFill>
              </a:rPr>
              <a:t>Spiritually,</a:t>
            </a:r>
            <a:r>
              <a:rPr lang="en-US" dirty="0"/>
              <a:t>  vibrations are the highest, and all things are perfect, whether  we </a:t>
            </a:r>
            <a:r>
              <a:rPr lang="en-US"/>
              <a:t>remember or perceive </a:t>
            </a:r>
            <a:r>
              <a:rPr lang="en-US" dirty="0"/>
              <a:t>it thus, or not</a:t>
            </a:r>
          </a:p>
          <a:p>
            <a:endParaRPr lang="en-US" dirty="0"/>
          </a:p>
          <a:p>
            <a:r>
              <a:rPr lang="en-US" dirty="0">
                <a:solidFill>
                  <a:srgbClr val="00B0F0"/>
                </a:solidFill>
              </a:rPr>
              <a:t>Mentally,</a:t>
            </a:r>
            <a:r>
              <a:rPr lang="en-US" dirty="0"/>
              <a:t> we must reduce the frequency of the vibration of that perfection, to  form an opinion of it.  Our thoughts follow our memory, beliefs, fears, hopes, expectations, etc.</a:t>
            </a:r>
          </a:p>
          <a:p>
            <a:endParaRPr lang="en-US" dirty="0"/>
          </a:p>
          <a:p>
            <a:r>
              <a:rPr lang="en-US" dirty="0">
                <a:solidFill>
                  <a:srgbClr val="00F26D"/>
                </a:solidFill>
              </a:rPr>
              <a:t>Emotionally,</a:t>
            </a:r>
            <a:r>
              <a:rPr lang="en-US" dirty="0"/>
              <a:t> the vibration slows still further, to give us a feeling of it.</a:t>
            </a:r>
          </a:p>
          <a:p>
            <a:r>
              <a:rPr lang="en-US" dirty="0"/>
              <a:t>These feelings may be based on our perception from previous  experience or fear.</a:t>
            </a:r>
          </a:p>
          <a:p>
            <a:endParaRPr lang="en-US" dirty="0"/>
          </a:p>
          <a:p>
            <a:r>
              <a:rPr lang="en-US" dirty="0">
                <a:solidFill>
                  <a:srgbClr val="FF00FF"/>
                </a:solidFill>
              </a:rPr>
              <a:t>Physically,</a:t>
            </a:r>
            <a:r>
              <a:rPr lang="en-US" dirty="0"/>
              <a:t> the vibration is the slowest, densest, and the point at which we can tangibly experience that reality – touch it, taste it, see it, know it in the body.</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ectromagnetic.jpg"/>
          <p:cNvPicPr>
            <a:picLocks noChangeAspect="1"/>
          </p:cNvPicPr>
          <p:nvPr/>
        </p:nvPicPr>
        <p:blipFill>
          <a:blip r:embed="rId2" cstate="print"/>
          <a:stretch>
            <a:fillRect/>
          </a:stretch>
        </p:blipFill>
        <p:spPr>
          <a:xfrm>
            <a:off x="990600" y="228600"/>
            <a:ext cx="7124065" cy="6248400"/>
          </a:xfrm>
          <a:prstGeom prst="rect">
            <a:avLst/>
          </a:prstGeom>
        </p:spPr>
      </p:pic>
      <p:sp>
        <p:nvSpPr>
          <p:cNvPr id="3" name="TextBox 2"/>
          <p:cNvSpPr txBox="1"/>
          <p:nvPr/>
        </p:nvSpPr>
        <p:spPr>
          <a:xfrm>
            <a:off x="1371600" y="5562600"/>
            <a:ext cx="6434775" cy="646331"/>
          </a:xfrm>
          <a:prstGeom prst="rect">
            <a:avLst/>
          </a:prstGeom>
          <a:noFill/>
        </p:spPr>
        <p:txBody>
          <a:bodyPr wrap="none" rtlCol="0">
            <a:spAutoFit/>
          </a:bodyPr>
          <a:lstStyle/>
          <a:p>
            <a:r>
              <a:rPr lang="en-US" sz="3600" dirty="0"/>
              <a:t>We are electro-magnetic beings</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19245</TotalTime>
  <Words>1555</Words>
  <Application>Microsoft Office PowerPoint</Application>
  <PresentationFormat>On-screen Show (4:3)</PresentationFormat>
  <Paragraphs>151</Paragraphs>
  <Slides>48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Bradley Hand ITC</vt:lpstr>
      <vt:lpstr>Calibri</vt:lpstr>
      <vt:lpstr>Constantia</vt:lpstr>
      <vt:lpstr>Tempus Sans ITC</vt:lpstr>
      <vt:lpstr>Wingdings</vt:lpstr>
      <vt:lpstr>Wingdings 2</vt:lpstr>
      <vt:lpstr>Paper</vt:lpstr>
      <vt:lpstr>Skills  for  Life</vt:lpstr>
      <vt:lpstr>PowerPoint Presentation</vt:lpstr>
      <vt:lpstr>The Principle of  Thought</vt:lpstr>
      <vt:lpstr>All thought is creative…</vt:lpstr>
      <vt:lpstr>We can ‘image-in’ anything we choose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for Life</dc:title>
  <dc:creator>FairJulia1952</dc:creator>
  <cp:lastModifiedBy>Julia Fairchild</cp:lastModifiedBy>
  <cp:revision>116</cp:revision>
  <dcterms:created xsi:type="dcterms:W3CDTF">2016-12-30T19:26:58Z</dcterms:created>
  <dcterms:modified xsi:type="dcterms:W3CDTF">2019-08-30T18:10:40Z</dcterms:modified>
</cp:coreProperties>
</file>