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6" r:id="rId2"/>
    <p:sldId id="278" r:id="rId3"/>
    <p:sldId id="275" r:id="rId4"/>
    <p:sldId id="257" r:id="rId5"/>
    <p:sldId id="266" r:id="rId6"/>
    <p:sldId id="259" r:id="rId7"/>
    <p:sldId id="267" r:id="rId8"/>
    <p:sldId id="260" r:id="rId9"/>
    <p:sldId id="261" r:id="rId10"/>
    <p:sldId id="265" r:id="rId11"/>
    <p:sldId id="270" r:id="rId12"/>
    <p:sldId id="272" r:id="rId13"/>
    <p:sldId id="276" r:id="rId14"/>
    <p:sldId id="277" r:id="rId15"/>
    <p:sldId id="281" r:id="rId16"/>
    <p:sldId id="286" r:id="rId17"/>
    <p:sldId id="283" r:id="rId18"/>
    <p:sldId id="284" r:id="rId19"/>
    <p:sldId id="287" r:id="rId20"/>
    <p:sldId id="285" r:id="rId21"/>
    <p:sldId id="288" r:id="rId22"/>
    <p:sldId id="289" r:id="rId23"/>
    <p:sldId id="290" r:id="rId24"/>
    <p:sldId id="291" r:id="rId25"/>
    <p:sldId id="292" r:id="rId26"/>
    <p:sldId id="293" r:id="rId27"/>
    <p:sldId id="294" r:id="rId28"/>
    <p:sldId id="300" r:id="rId29"/>
    <p:sldId id="303" r:id="rId30"/>
    <p:sldId id="295" r:id="rId31"/>
    <p:sldId id="302" r:id="rId32"/>
    <p:sldId id="298" r:id="rId33"/>
    <p:sldId id="296" r:id="rId34"/>
    <p:sldId id="297" r:id="rId35"/>
    <p:sldId id="299" r:id="rId36"/>
    <p:sldId id="304" r:id="rId37"/>
    <p:sldId id="305" r:id="rId38"/>
    <p:sldId id="306" r:id="rId39"/>
    <p:sldId id="307" r:id="rId40"/>
    <p:sldId id="308" r:id="rId41"/>
    <p:sldId id="309" r:id="rId42"/>
    <p:sldId id="310" r:id="rId43"/>
    <p:sldId id="311" r:id="rId44"/>
    <p:sldId id="30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2A"/>
    <a:srgbClr val="202519"/>
    <a:srgbClr val="FF00FF"/>
    <a:srgbClr val="00F26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73" autoAdjust="0"/>
  </p:normalViewPr>
  <p:slideViewPr>
    <p:cSldViewPr>
      <p:cViewPr varScale="1">
        <p:scale>
          <a:sx n="83" d="100"/>
          <a:sy n="83" d="100"/>
        </p:scale>
        <p:origin x="-143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B1444-DE83-4096-B90A-272B971D30CB}" type="datetimeFigureOut">
              <a:rPr lang="en-US" smtClean="0"/>
              <a:pPr/>
              <a:t>8/13/2019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59E2C-200A-42B6-ACD0-266E9443CB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59E2C-200A-42B6-ACD0-266E9443CBFC}"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59E2C-200A-42B6-ACD0-266E9443CBFC}"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C014740-B696-419F-AB6C-F21116EAD8AD}" type="datetimeFigureOut">
              <a:rPr lang="en-US" smtClean="0"/>
              <a:pPr/>
              <a:t>8/13/2019</a:t>
            </a:fld>
            <a:endParaRPr lang="en-US"/>
          </a:p>
        </p:txBody>
      </p:sp>
      <p:sp>
        <p:nvSpPr>
          <p:cNvPr id="16" name="Slide Number Placeholder 15"/>
          <p:cNvSpPr>
            <a:spLocks noGrp="1"/>
          </p:cNvSpPr>
          <p:nvPr>
            <p:ph type="sldNum" sz="quarter" idx="11"/>
          </p:nvPr>
        </p:nvSpPr>
        <p:spPr/>
        <p:txBody>
          <a:bodyPr/>
          <a:lstStyle/>
          <a:p>
            <a:fld id="{78B3CE4A-CF73-43E5-BD3F-074A5DBFE06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014740-B696-419F-AB6C-F21116EAD8AD}" type="datetimeFigureOut">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E4A-CF73-43E5-BD3F-074A5DBFE0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014740-B696-419F-AB6C-F21116EAD8AD}" type="datetimeFigureOut">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E4A-CF73-43E5-BD3F-074A5DBFE0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C014740-B696-419F-AB6C-F21116EAD8AD}" type="datetimeFigureOut">
              <a:rPr lang="en-US" smtClean="0"/>
              <a:pPr/>
              <a:t>8/13/2019</a:t>
            </a:fld>
            <a:endParaRPr lang="en-US"/>
          </a:p>
        </p:txBody>
      </p:sp>
      <p:sp>
        <p:nvSpPr>
          <p:cNvPr id="15" name="Slide Number Placeholder 14"/>
          <p:cNvSpPr>
            <a:spLocks noGrp="1"/>
          </p:cNvSpPr>
          <p:nvPr>
            <p:ph type="sldNum" sz="quarter" idx="15"/>
          </p:nvPr>
        </p:nvSpPr>
        <p:spPr/>
        <p:txBody>
          <a:bodyPr/>
          <a:lstStyle>
            <a:lvl1pPr algn="ctr">
              <a:defRPr/>
            </a:lvl1pPr>
          </a:lstStyle>
          <a:p>
            <a:fld id="{78B3CE4A-CF73-43E5-BD3F-074A5DBFE06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014740-B696-419F-AB6C-F21116EAD8AD}" type="datetimeFigureOut">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E4A-CF73-43E5-BD3F-074A5DBFE06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014740-B696-419F-AB6C-F21116EAD8AD}" type="datetimeFigureOut">
              <a:rPr lang="en-US" smtClean="0"/>
              <a:pPr/>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3CE4A-CF73-43E5-BD3F-074A5DBFE06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8B3CE4A-CF73-43E5-BD3F-074A5DBFE06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C014740-B696-419F-AB6C-F21116EAD8AD}" type="datetimeFigureOut">
              <a:rPr lang="en-US" smtClean="0"/>
              <a:pPr/>
              <a:t>8/13/2019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014740-B696-419F-AB6C-F21116EAD8AD}" type="datetimeFigureOut">
              <a:rPr lang="en-US" smtClean="0"/>
              <a:pPr/>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3CE4A-CF73-43E5-BD3F-074A5DBFE06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14740-B696-419F-AB6C-F21116EAD8AD}" type="datetimeFigureOut">
              <a:rPr lang="en-US" smtClean="0"/>
              <a:pPr/>
              <a:t>8/13/2019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3CE4A-CF73-43E5-BD3F-074A5DBFE0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C014740-B696-419F-AB6C-F21116EAD8AD}" type="datetimeFigureOut">
              <a:rPr lang="en-US" smtClean="0"/>
              <a:pPr/>
              <a:t>8/13/2019</a:t>
            </a:fld>
            <a:endParaRPr lang="en-US"/>
          </a:p>
        </p:txBody>
      </p:sp>
      <p:sp>
        <p:nvSpPr>
          <p:cNvPr id="9" name="Slide Number Placeholder 8"/>
          <p:cNvSpPr>
            <a:spLocks noGrp="1"/>
          </p:cNvSpPr>
          <p:nvPr>
            <p:ph type="sldNum" sz="quarter" idx="15"/>
          </p:nvPr>
        </p:nvSpPr>
        <p:spPr/>
        <p:txBody>
          <a:bodyPr/>
          <a:lstStyle/>
          <a:p>
            <a:fld id="{78B3CE4A-CF73-43E5-BD3F-074A5DBFE06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C014740-B696-419F-AB6C-F21116EAD8AD}" type="datetimeFigureOut">
              <a:rPr lang="en-US" smtClean="0"/>
              <a:pPr/>
              <a:t>8/13/2019</a:t>
            </a:fld>
            <a:endParaRPr lang="en-US"/>
          </a:p>
        </p:txBody>
      </p:sp>
      <p:sp>
        <p:nvSpPr>
          <p:cNvPr id="9" name="Slide Number Placeholder 8"/>
          <p:cNvSpPr>
            <a:spLocks noGrp="1"/>
          </p:cNvSpPr>
          <p:nvPr>
            <p:ph type="sldNum" sz="quarter" idx="11"/>
          </p:nvPr>
        </p:nvSpPr>
        <p:spPr/>
        <p:txBody>
          <a:bodyPr/>
          <a:lstStyle/>
          <a:p>
            <a:fld id="{78B3CE4A-CF73-43E5-BD3F-074A5DBFE06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C014740-B696-419F-AB6C-F21116EAD8AD}" type="datetimeFigureOut">
              <a:rPr lang="en-US" smtClean="0"/>
              <a:pPr/>
              <a:t>8/13/2019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B3CE4A-CF73-43E5-BD3F-074A5DBFE06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The Second Half of the Rapid Eye Model</a:t>
            </a:r>
            <a:endParaRPr lang="en-US" dirty="0"/>
          </a:p>
        </p:txBody>
      </p:sp>
      <p:sp>
        <p:nvSpPr>
          <p:cNvPr id="2" name="Title 1"/>
          <p:cNvSpPr>
            <a:spLocks noGrp="1"/>
          </p:cNvSpPr>
          <p:nvPr>
            <p:ph type="ctrTitle"/>
          </p:nvPr>
        </p:nvSpPr>
        <p:spPr/>
        <p:txBody>
          <a:bodyPr/>
          <a:lstStyle/>
          <a:p>
            <a:r>
              <a:rPr lang="en-US" sz="7200" dirty="0" smtClean="0"/>
              <a:t>Skills  for  Life</a:t>
            </a:r>
            <a:endParaRPr lang="en-US"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2400"/>
            <a:ext cx="9296400" cy="716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943600" y="381000"/>
            <a:ext cx="2667000" cy="5632311"/>
          </a:xfrm>
          <a:prstGeom prst="rect">
            <a:avLst/>
          </a:prstGeom>
        </p:spPr>
        <p:txBody>
          <a:bodyPr wrap="square">
            <a:spAutoFit/>
          </a:bodyPr>
          <a:lstStyle/>
          <a:p>
            <a:pPr algn="ctr"/>
            <a:r>
              <a:rPr lang="en-US" sz="3600" dirty="0" smtClean="0"/>
              <a:t>The spirit body contains the power to create our existence, and all things we perceive therein</a:t>
            </a:r>
            <a:endParaRPr lang="en-US" sz="3600" dirty="0"/>
          </a:p>
        </p:txBody>
      </p:sp>
      <p:pic>
        <p:nvPicPr>
          <p:cNvPr id="4" name="Picture 3" descr="pathwork.jpg"/>
          <p:cNvPicPr>
            <a:picLocks noChangeAspect="1"/>
          </p:cNvPicPr>
          <p:nvPr/>
        </p:nvPicPr>
        <p:blipFill>
          <a:blip r:embed="rId2" cstate="print"/>
          <a:stretch>
            <a:fillRect/>
          </a:stretch>
        </p:blipFill>
        <p:spPr>
          <a:xfrm>
            <a:off x="0" y="0"/>
            <a:ext cx="5550694"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
            <a:ext cx="9601200" cy="723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pirit having human experience.jpg"/>
          <p:cNvPicPr>
            <a:picLocks noChangeAspect="1"/>
          </p:cNvPicPr>
          <p:nvPr/>
        </p:nvPicPr>
        <p:blipFill>
          <a:blip r:embed="rId2" cstate="print"/>
          <a:stretch>
            <a:fillRect/>
          </a:stretch>
        </p:blipFill>
        <p:spPr>
          <a:xfrm>
            <a:off x="-152400" y="0"/>
            <a:ext cx="6871827" cy="6858000"/>
          </a:xfrm>
          <a:prstGeom prst="rect">
            <a:avLst/>
          </a:prstGeom>
        </p:spPr>
      </p:pic>
      <p:sp>
        <p:nvSpPr>
          <p:cNvPr id="3" name="Rectangle 2"/>
          <p:cNvSpPr/>
          <p:nvPr/>
        </p:nvSpPr>
        <p:spPr>
          <a:xfrm>
            <a:off x="5943600" y="1066800"/>
            <a:ext cx="2971800" cy="4832092"/>
          </a:xfrm>
          <a:prstGeom prst="rect">
            <a:avLst/>
          </a:prstGeom>
        </p:spPr>
        <p:txBody>
          <a:bodyPr wrap="square">
            <a:spAutoFit/>
          </a:bodyPr>
          <a:lstStyle/>
          <a:p>
            <a:pPr algn="ctr"/>
            <a:r>
              <a:rPr lang="en-US" sz="2800" dirty="0" smtClean="0"/>
              <a:t>The spirit body is the source of all power and creative force – </a:t>
            </a:r>
          </a:p>
          <a:p>
            <a:pPr algn="ctr"/>
            <a:endParaRPr lang="en-US" sz="2800" dirty="0" smtClean="0"/>
          </a:p>
          <a:p>
            <a:pPr algn="ctr"/>
            <a:r>
              <a:rPr lang="en-US" sz="2800" dirty="0" smtClean="0"/>
              <a:t>Indeed </a:t>
            </a:r>
          </a:p>
          <a:p>
            <a:pPr algn="ctr"/>
            <a:endParaRPr lang="en-US" sz="2800" dirty="0" smtClean="0"/>
          </a:p>
          <a:p>
            <a:pPr algn="ctr"/>
            <a:r>
              <a:rPr lang="en-US" sz="2800" dirty="0" smtClean="0"/>
              <a:t> </a:t>
            </a:r>
            <a:r>
              <a:rPr lang="en-US" sz="2800" dirty="0" smtClean="0"/>
              <a:t>the </a:t>
            </a:r>
            <a:r>
              <a:rPr lang="en-US" sz="2800" dirty="0" smtClean="0"/>
              <a:t>Life </a:t>
            </a:r>
            <a:r>
              <a:rPr lang="en-US" sz="2800" dirty="0" smtClean="0"/>
              <a:t>Force </a:t>
            </a:r>
          </a:p>
          <a:p>
            <a:pPr algn="ctr"/>
            <a:endParaRPr lang="en-US" sz="2800" dirty="0" smtClean="0"/>
          </a:p>
          <a:p>
            <a:pPr algn="ctr"/>
            <a:r>
              <a:rPr lang="en-US" sz="2800" dirty="0" smtClean="0"/>
              <a:t>we experience in this dimension</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cused thought.jpg"/>
          <p:cNvPicPr>
            <a:picLocks noChangeAspect="1"/>
          </p:cNvPicPr>
          <p:nvPr/>
        </p:nvPicPr>
        <p:blipFill>
          <a:blip r:embed="rId2" cstate="print"/>
          <a:stretch>
            <a:fillRect/>
          </a:stretch>
        </p:blipFill>
        <p:spPr>
          <a:xfrm>
            <a:off x="0" y="0"/>
            <a:ext cx="9525000" cy="6858000"/>
          </a:xfrm>
          <a:prstGeom prst="rect">
            <a:avLst/>
          </a:prstGeom>
        </p:spPr>
      </p:pic>
      <p:sp>
        <p:nvSpPr>
          <p:cNvPr id="3" name="TextBox 2"/>
          <p:cNvSpPr txBox="1"/>
          <p:nvPr/>
        </p:nvSpPr>
        <p:spPr>
          <a:xfrm>
            <a:off x="762000" y="228600"/>
            <a:ext cx="8141331" cy="6186309"/>
          </a:xfrm>
          <a:prstGeom prst="rect">
            <a:avLst/>
          </a:prstGeom>
          <a:noFill/>
        </p:spPr>
        <p:txBody>
          <a:bodyPr wrap="square" rtlCol="0">
            <a:spAutoFit/>
          </a:bodyPr>
          <a:lstStyle/>
          <a:p>
            <a:pPr algn="ctr"/>
            <a:r>
              <a:rPr lang="en-US" sz="3600" dirty="0" smtClean="0">
                <a:solidFill>
                  <a:schemeClr val="bg1"/>
                </a:solidFill>
              </a:rPr>
              <a:t>The mental body is the directive body</a:t>
            </a:r>
          </a:p>
          <a:p>
            <a:pPr algn="ctr"/>
            <a:endParaRPr lang="en-US" sz="3600" dirty="0">
              <a:solidFill>
                <a:schemeClr val="bg1"/>
              </a:solidFill>
            </a:endParaRPr>
          </a:p>
          <a:p>
            <a:pPr algn="ctr"/>
            <a:endParaRPr lang="en-US" sz="3600" dirty="0" smtClean="0">
              <a:solidFill>
                <a:schemeClr val="bg1"/>
              </a:solidFill>
            </a:endParaRPr>
          </a:p>
          <a:p>
            <a:pPr algn="ctr"/>
            <a:endParaRPr lang="en-US" sz="3600" dirty="0">
              <a:solidFill>
                <a:schemeClr val="bg1"/>
              </a:solidFill>
            </a:endParaRPr>
          </a:p>
          <a:p>
            <a:pPr algn="ctr"/>
            <a:endParaRPr lang="en-US" sz="3600" dirty="0" smtClean="0">
              <a:solidFill>
                <a:schemeClr val="bg1"/>
              </a:solidFill>
            </a:endParaRPr>
          </a:p>
          <a:p>
            <a:pPr algn="ctr"/>
            <a:endParaRPr lang="en-US" sz="3600" dirty="0">
              <a:solidFill>
                <a:schemeClr val="bg1"/>
              </a:solidFill>
            </a:endParaRPr>
          </a:p>
          <a:p>
            <a:pPr algn="ctr"/>
            <a:endParaRPr lang="en-US" sz="3600" dirty="0" smtClean="0">
              <a:solidFill>
                <a:schemeClr val="bg1"/>
              </a:solidFill>
            </a:endParaRPr>
          </a:p>
          <a:p>
            <a:pPr algn="ctr"/>
            <a:endParaRPr lang="en-US" sz="3600" dirty="0" smtClean="0">
              <a:solidFill>
                <a:schemeClr val="bg1"/>
              </a:solidFill>
            </a:endParaRPr>
          </a:p>
          <a:p>
            <a:pPr algn="ctr"/>
            <a:endParaRPr lang="en-US" sz="3600" dirty="0" smtClean="0">
              <a:solidFill>
                <a:schemeClr val="bg1"/>
              </a:solidFill>
            </a:endParaRPr>
          </a:p>
          <a:p>
            <a:pPr algn="ctr"/>
            <a:r>
              <a:rPr lang="en-US" sz="3600" dirty="0" smtClean="0">
                <a:solidFill>
                  <a:schemeClr val="bg1"/>
                </a:solidFill>
              </a:rPr>
              <a:t>The job of the mental facility </a:t>
            </a:r>
          </a:p>
          <a:p>
            <a:pPr algn="ctr"/>
            <a:r>
              <a:rPr lang="en-US" sz="3600" dirty="0" smtClean="0">
                <a:solidFill>
                  <a:schemeClr val="bg1"/>
                </a:solidFill>
              </a:rPr>
              <a:t>is to make choices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oughts.jpg"/>
          <p:cNvPicPr>
            <a:picLocks noChangeAspect="1"/>
          </p:cNvPicPr>
          <p:nvPr/>
        </p:nvPicPr>
        <p:blipFill>
          <a:blip r:embed="rId2" cstate="print"/>
          <a:stretch>
            <a:fillRect/>
          </a:stretch>
        </p:blipFill>
        <p:spPr>
          <a:xfrm>
            <a:off x="-304800" y="-76200"/>
            <a:ext cx="10820400" cy="6934200"/>
          </a:xfrm>
          <a:prstGeom prst="rect">
            <a:avLst/>
          </a:prstGeom>
        </p:spPr>
      </p:pic>
      <p:sp>
        <p:nvSpPr>
          <p:cNvPr id="3" name="TextBox 2"/>
          <p:cNvSpPr txBox="1"/>
          <p:nvPr/>
        </p:nvSpPr>
        <p:spPr>
          <a:xfrm>
            <a:off x="228600" y="228600"/>
            <a:ext cx="6477000" cy="6494085"/>
          </a:xfrm>
          <a:prstGeom prst="rect">
            <a:avLst/>
          </a:prstGeom>
          <a:noFill/>
        </p:spPr>
        <p:txBody>
          <a:bodyPr wrap="square" rtlCol="0">
            <a:spAutoFit/>
          </a:bodyPr>
          <a:lstStyle/>
          <a:p>
            <a:r>
              <a:rPr lang="en-US" sz="3200" dirty="0" smtClean="0"/>
              <a:t>The mental body is the home of our ego, and thus has the ability to see (re-cognize) itself as the source of power, or the creative force.</a:t>
            </a:r>
          </a:p>
          <a:p>
            <a:endParaRPr lang="en-US" sz="3200" dirty="0" smtClean="0"/>
          </a:p>
          <a:p>
            <a:r>
              <a:rPr lang="en-US" sz="3200" dirty="0" smtClean="0"/>
              <a:t>While the </a:t>
            </a:r>
            <a:r>
              <a:rPr lang="en-US" sz="3200" dirty="0" smtClean="0"/>
              <a:t>fearless spirit </a:t>
            </a:r>
            <a:r>
              <a:rPr lang="en-US" sz="3200" dirty="0" smtClean="0"/>
              <a:t>body can enjoy ALL experience, the mental body seeks to keep us physically and emotionally comfortable, and to protect us from potential harm.</a:t>
            </a:r>
          </a:p>
          <a:p>
            <a:endParaRPr lang="en-US" sz="3200" dirty="0" smtClean="0"/>
          </a:p>
          <a:p>
            <a:r>
              <a:rPr lang="en-US" sz="3200" dirty="0" smtClean="0"/>
              <a:t>The mental body ultimately directs energy</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vibrations.jpg"/>
          <p:cNvPicPr>
            <a:picLocks noChangeAspect="1"/>
          </p:cNvPicPr>
          <p:nvPr/>
        </p:nvPicPr>
        <p:blipFill>
          <a:blip r:embed="rId2" cstate="print"/>
          <a:stretch>
            <a:fillRect/>
          </a:stretch>
        </p:blipFill>
        <p:spPr>
          <a:xfrm>
            <a:off x="0" y="0"/>
            <a:ext cx="9372600" cy="7315200"/>
          </a:xfrm>
          <a:prstGeom prst="rect">
            <a:avLst/>
          </a:prstGeom>
        </p:spPr>
      </p:pic>
      <p:sp>
        <p:nvSpPr>
          <p:cNvPr id="9" name="Rectangle 8"/>
          <p:cNvSpPr/>
          <p:nvPr/>
        </p:nvSpPr>
        <p:spPr>
          <a:xfrm>
            <a:off x="304800" y="304800"/>
            <a:ext cx="8839200" cy="1754326"/>
          </a:xfrm>
          <a:prstGeom prst="rect">
            <a:avLst/>
          </a:prstGeom>
        </p:spPr>
        <p:txBody>
          <a:bodyPr wrap="square">
            <a:spAutoFit/>
          </a:bodyPr>
          <a:lstStyle/>
          <a:p>
            <a:pPr algn="ctr"/>
            <a:r>
              <a:rPr lang="en-US" sz="3600" dirty="0" smtClean="0"/>
              <a:t>The emotional body focuses </a:t>
            </a:r>
          </a:p>
          <a:p>
            <a:pPr algn="ctr"/>
            <a:r>
              <a:rPr lang="en-US" sz="3600" dirty="0" smtClean="0"/>
              <a:t>our directed energy </a:t>
            </a:r>
          </a:p>
          <a:p>
            <a:pPr algn="ctr"/>
            <a:r>
              <a:rPr lang="en-US" sz="3600" dirty="0" smtClean="0"/>
              <a:t>into physical dimensions</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eelings.jpg"/>
          <p:cNvPicPr>
            <a:picLocks noChangeAspect="1"/>
          </p:cNvPicPr>
          <p:nvPr/>
        </p:nvPicPr>
        <p:blipFill>
          <a:blip r:embed="rId2" cstate="print"/>
          <a:stretch>
            <a:fillRect/>
          </a:stretch>
        </p:blipFill>
        <p:spPr>
          <a:xfrm>
            <a:off x="-381000" y="-152399"/>
            <a:ext cx="10620270" cy="7010400"/>
          </a:xfrm>
          <a:prstGeom prst="rect">
            <a:avLst/>
          </a:prstGeom>
        </p:spPr>
      </p:pic>
      <p:sp>
        <p:nvSpPr>
          <p:cNvPr id="2" name="TextBox 1"/>
          <p:cNvSpPr txBox="1"/>
          <p:nvPr/>
        </p:nvSpPr>
        <p:spPr>
          <a:xfrm>
            <a:off x="152400" y="5638800"/>
            <a:ext cx="8991600" cy="1200329"/>
          </a:xfrm>
          <a:prstGeom prst="rect">
            <a:avLst/>
          </a:prstGeom>
          <a:noFill/>
        </p:spPr>
        <p:txBody>
          <a:bodyPr wrap="square" rtlCol="0">
            <a:spAutoFit/>
          </a:bodyPr>
          <a:lstStyle/>
          <a:p>
            <a:pPr algn="ctr"/>
            <a:r>
              <a:rPr lang="en-US" sz="3600" dirty="0" smtClean="0"/>
              <a:t>Our </a:t>
            </a:r>
            <a:r>
              <a:rPr lang="en-US" sz="3600" i="1" dirty="0" smtClean="0"/>
              <a:t>feeling</a:t>
            </a:r>
            <a:r>
              <a:rPr lang="en-US" sz="3600" dirty="0" smtClean="0"/>
              <a:t> </a:t>
            </a:r>
            <a:r>
              <a:rPr lang="en-US" sz="3600" dirty="0" smtClean="0"/>
              <a:t>about our choice will largely determine the form in which it will manifest</a:t>
            </a:r>
            <a:endParaRPr lang="en-US" sz="3600" dirty="0" smtClean="0">
              <a:latin typeface="Bradley Hand ITC"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0" y="762000"/>
            <a:ext cx="3276600" cy="5262979"/>
          </a:xfrm>
          <a:prstGeom prst="rect">
            <a:avLst/>
          </a:prstGeom>
          <a:noFill/>
        </p:spPr>
        <p:txBody>
          <a:bodyPr wrap="square" rtlCol="0">
            <a:spAutoFit/>
          </a:bodyPr>
          <a:lstStyle/>
          <a:p>
            <a:pPr lvl="0" algn="ctr"/>
            <a:r>
              <a:rPr lang="en-US" sz="2800" dirty="0" smtClean="0">
                <a:solidFill>
                  <a:prstClr val="white"/>
                </a:solidFill>
                <a:latin typeface="+mj-lt"/>
              </a:rPr>
              <a:t>One way to direct our feelings </a:t>
            </a:r>
          </a:p>
          <a:p>
            <a:pPr lvl="0" algn="ctr"/>
            <a:r>
              <a:rPr lang="en-US" sz="2800" dirty="0" smtClean="0">
                <a:solidFill>
                  <a:prstClr val="white"/>
                </a:solidFill>
                <a:latin typeface="+mj-lt"/>
              </a:rPr>
              <a:t>to more peaceful outcomes</a:t>
            </a:r>
          </a:p>
          <a:p>
            <a:pPr lvl="0" algn="ctr"/>
            <a:r>
              <a:rPr lang="en-US" sz="2800" dirty="0" smtClean="0">
                <a:solidFill>
                  <a:prstClr val="white"/>
                </a:solidFill>
                <a:latin typeface="+mj-lt"/>
              </a:rPr>
              <a:t> is to clean out our ‘memory files’ of past experiences which may influence our current perceptions, thoughts and feelings.</a:t>
            </a:r>
          </a:p>
        </p:txBody>
      </p:sp>
      <p:pic>
        <p:nvPicPr>
          <p:cNvPr id="3" name="Picture 2" descr="wow tree.jpg"/>
          <p:cNvPicPr>
            <a:picLocks noChangeAspect="1"/>
          </p:cNvPicPr>
          <p:nvPr/>
        </p:nvPicPr>
        <p:blipFill>
          <a:blip r:embed="rId2" cstate="print"/>
          <a:stretch>
            <a:fillRect/>
          </a:stretch>
        </p:blipFill>
        <p:spPr>
          <a:xfrm>
            <a:off x="152400" y="152400"/>
            <a:ext cx="5257800" cy="65722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081.jpg"/>
          <p:cNvPicPr>
            <a:picLocks noChangeAspect="1"/>
          </p:cNvPicPr>
          <p:nvPr/>
        </p:nvPicPr>
        <p:blipFill>
          <a:blip r:embed="rId2" cstate="print"/>
          <a:stretch>
            <a:fillRect/>
          </a:stretch>
        </p:blipFill>
        <p:spPr>
          <a:xfrm>
            <a:off x="0" y="-228600"/>
            <a:ext cx="9144000" cy="7086600"/>
          </a:xfrm>
          <a:prstGeom prst="rect">
            <a:avLst/>
          </a:prstGeom>
        </p:spPr>
      </p:pic>
      <p:sp>
        <p:nvSpPr>
          <p:cNvPr id="2" name="TextBox 1"/>
          <p:cNvSpPr txBox="1"/>
          <p:nvPr/>
        </p:nvSpPr>
        <p:spPr>
          <a:xfrm>
            <a:off x="228600" y="381000"/>
            <a:ext cx="8839200" cy="954107"/>
          </a:xfrm>
          <a:prstGeom prst="rect">
            <a:avLst/>
          </a:prstGeom>
          <a:noFill/>
        </p:spPr>
        <p:txBody>
          <a:bodyPr wrap="square" rtlCol="0">
            <a:spAutoFit/>
          </a:bodyPr>
          <a:lstStyle/>
          <a:p>
            <a:pPr algn="ctr"/>
            <a:r>
              <a:rPr lang="en-US" sz="2800" dirty="0" smtClean="0">
                <a:latin typeface="+mj-lt"/>
              </a:rPr>
              <a:t>Our physical bodies are only obedient to our mental and emotional bodies (thoughts/feelings).</a:t>
            </a:r>
          </a:p>
        </p:txBody>
      </p:sp>
      <p:sp>
        <p:nvSpPr>
          <p:cNvPr id="11" name="Rectangle 10"/>
          <p:cNvSpPr/>
          <p:nvPr/>
        </p:nvSpPr>
        <p:spPr>
          <a:xfrm>
            <a:off x="0" y="5257800"/>
            <a:ext cx="9144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600" y="5257800"/>
            <a:ext cx="8229600" cy="1938992"/>
          </a:xfrm>
          <a:prstGeom prst="rect">
            <a:avLst/>
          </a:prstGeom>
          <a:noFill/>
        </p:spPr>
        <p:txBody>
          <a:bodyPr wrap="square" rtlCol="0">
            <a:spAutoFit/>
          </a:bodyPr>
          <a:lstStyle/>
          <a:p>
            <a:pPr algn="ctr"/>
            <a:r>
              <a:rPr lang="en-US" sz="2400" dirty="0" smtClean="0">
                <a:solidFill>
                  <a:srgbClr val="005C2A"/>
                </a:solidFill>
              </a:rPr>
              <a:t>Awareness of our selves as having spiritual, mental, and emotional bodies which ultimately mold the physical body and its circumstances and environment is key to directing our own desirable outcomes. </a:t>
            </a:r>
          </a:p>
          <a:p>
            <a:endParaRPr lang="en-US" sz="2400"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19800" y="762000"/>
            <a:ext cx="2895600" cy="4876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914400"/>
            <a:ext cx="2819400" cy="4524315"/>
          </a:xfrm>
          <a:prstGeom prst="rect">
            <a:avLst/>
          </a:prstGeom>
          <a:noFill/>
        </p:spPr>
        <p:txBody>
          <a:bodyPr wrap="square" rtlCol="0">
            <a:spAutoFit/>
          </a:bodyPr>
          <a:lstStyle/>
          <a:p>
            <a:pPr lvl="0"/>
            <a:r>
              <a:rPr lang="en-US" sz="3600" dirty="0" smtClean="0">
                <a:solidFill>
                  <a:prstClr val="white"/>
                </a:solidFill>
                <a:latin typeface="Bradley Hand ITC" pitchFamily="66" charset="0"/>
              </a:rPr>
              <a:t>OR, we can EMBRACE the emotion – give it what it only ever wants – which is to be one in love, </a:t>
            </a:r>
          </a:p>
        </p:txBody>
      </p:sp>
      <p:pic>
        <p:nvPicPr>
          <p:cNvPr id="6" name="Picture 5" descr="image044.jpg"/>
          <p:cNvPicPr>
            <a:picLocks noChangeAspect="1"/>
          </p:cNvPicPr>
          <p:nvPr/>
        </p:nvPicPr>
        <p:blipFill>
          <a:blip r:embed="rId2" cstate="print"/>
          <a:stretch>
            <a:fillRect/>
          </a:stretch>
        </p:blipFill>
        <p:spPr>
          <a:xfrm>
            <a:off x="0" y="-457200"/>
            <a:ext cx="9144000" cy="9144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apaya seedling.jpg"/>
          <p:cNvPicPr>
            <a:picLocks noChangeAspect="1"/>
          </p:cNvPicPr>
          <p:nvPr/>
        </p:nvPicPr>
        <p:blipFill>
          <a:blip r:embed="rId2" cstate="print"/>
          <a:stretch>
            <a:fillRect/>
          </a:stretch>
        </p:blipFill>
        <p:spPr>
          <a:xfrm>
            <a:off x="152400" y="152400"/>
            <a:ext cx="8839200" cy="6553200"/>
          </a:xfrm>
          <a:prstGeom prst="rect">
            <a:avLst/>
          </a:prstGeom>
        </p:spPr>
      </p:pic>
      <p:sp>
        <p:nvSpPr>
          <p:cNvPr id="3" name="Rectangle 2"/>
          <p:cNvSpPr/>
          <p:nvPr/>
        </p:nvSpPr>
        <p:spPr>
          <a:xfrm>
            <a:off x="152400" y="152401"/>
            <a:ext cx="8686800" cy="3416320"/>
          </a:xfrm>
          <a:prstGeom prst="rect">
            <a:avLst/>
          </a:prstGeom>
        </p:spPr>
        <p:txBody>
          <a:bodyPr wrap="square">
            <a:spAutoFit/>
          </a:bodyPr>
          <a:lstStyle/>
          <a:p>
            <a:pPr lvl="0"/>
            <a:endParaRPr lang="en-US" sz="3600" dirty="0" smtClean="0">
              <a:solidFill>
                <a:prstClr val="white"/>
              </a:solidFill>
              <a:latin typeface="Bradley Hand ITC" pitchFamily="66" charset="0"/>
            </a:endParaRPr>
          </a:p>
          <a:p>
            <a:pPr lvl="0"/>
            <a:endParaRPr lang="en-US" sz="3600" dirty="0" smtClean="0">
              <a:solidFill>
                <a:prstClr val="white"/>
              </a:solidFill>
              <a:latin typeface="Bradley Hand ITC" pitchFamily="66" charset="0"/>
            </a:endParaRPr>
          </a:p>
          <a:p>
            <a:pPr lvl="0"/>
            <a:endParaRPr lang="en-US" sz="3600" dirty="0" smtClean="0">
              <a:solidFill>
                <a:prstClr val="white"/>
              </a:solidFill>
              <a:latin typeface="Bradley Hand ITC" pitchFamily="66" charset="0"/>
            </a:endParaRPr>
          </a:p>
          <a:p>
            <a:pPr lvl="0"/>
            <a:endParaRPr lang="en-US" sz="3600" dirty="0" smtClean="0">
              <a:solidFill>
                <a:prstClr val="white"/>
              </a:solidFill>
              <a:latin typeface="Bradley Hand ITC" pitchFamily="66" charset="0"/>
            </a:endParaRPr>
          </a:p>
          <a:p>
            <a:pPr lvl="0"/>
            <a:endParaRPr lang="en-US" sz="3600" dirty="0" smtClean="0">
              <a:solidFill>
                <a:prstClr val="white"/>
              </a:solidFill>
              <a:latin typeface="Bradley Hand ITC" pitchFamily="66" charset="0"/>
            </a:endParaRPr>
          </a:p>
          <a:p>
            <a:pPr lvl="0"/>
            <a:endParaRPr lang="en-US" sz="3600" dirty="0" smtClean="0">
              <a:solidFill>
                <a:prstClr val="white"/>
              </a:solidFill>
              <a:latin typeface="Bradley Hand ITC" pitchFamily="66" charset="0"/>
            </a:endParaRPr>
          </a:p>
        </p:txBody>
      </p:sp>
      <p:sp>
        <p:nvSpPr>
          <p:cNvPr id="4" name="TextBox 3"/>
          <p:cNvSpPr txBox="1"/>
          <p:nvPr/>
        </p:nvSpPr>
        <p:spPr>
          <a:xfrm>
            <a:off x="457200" y="228600"/>
            <a:ext cx="4114800" cy="2862322"/>
          </a:xfrm>
          <a:prstGeom prst="rect">
            <a:avLst/>
          </a:prstGeom>
          <a:noFill/>
        </p:spPr>
        <p:txBody>
          <a:bodyPr wrap="square" rtlCol="0">
            <a:spAutoFit/>
          </a:bodyPr>
          <a:lstStyle/>
          <a:p>
            <a:pPr lvl="0"/>
            <a:r>
              <a:rPr lang="en-US" sz="3600" dirty="0" smtClean="0">
                <a:solidFill>
                  <a:prstClr val="white"/>
                </a:solidFill>
                <a:latin typeface="+mj-lt"/>
              </a:rPr>
              <a:t>The energy we direct and feel will by design come back to us multiplied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utterstock_170044760.jpg"/>
          <p:cNvPicPr>
            <a:picLocks noGrp="1" noChangeAspect="1"/>
          </p:cNvPicPr>
          <p:nvPr>
            <p:ph idx="1"/>
          </p:nvPr>
        </p:nvPicPr>
        <p:blipFill>
          <a:blip r:embed="rId2" cstate="print"/>
          <a:stretch>
            <a:fillRect/>
          </a:stretch>
        </p:blipFill>
        <p:spPr>
          <a:xfrm>
            <a:off x="0" y="0"/>
            <a:ext cx="9525000" cy="7010400"/>
          </a:xfrm>
        </p:spPr>
      </p:pic>
      <p:sp>
        <p:nvSpPr>
          <p:cNvPr id="3" name="Title 2"/>
          <p:cNvSpPr>
            <a:spLocks noGrp="1"/>
          </p:cNvSpPr>
          <p:nvPr>
            <p:ph type="title"/>
          </p:nvPr>
        </p:nvSpPr>
        <p:spPr>
          <a:xfrm>
            <a:off x="609600" y="3581400"/>
            <a:ext cx="8077200" cy="2590800"/>
          </a:xfrm>
        </p:spPr>
        <p:txBody>
          <a:bodyPr>
            <a:normAutofit/>
          </a:bodyPr>
          <a:lstStyle/>
          <a:p>
            <a:pPr algn="ctr"/>
            <a:r>
              <a:rPr lang="en-US" dirty="0" smtClean="0"/>
              <a:t>This presentation created by </a:t>
            </a:r>
            <a:br>
              <a:rPr lang="en-US" dirty="0" smtClean="0"/>
            </a:br>
            <a:r>
              <a:rPr lang="en-US" dirty="0" smtClean="0"/>
              <a:t>Julia Fairchild </a:t>
            </a:r>
            <a:br>
              <a:rPr lang="en-US" dirty="0" smtClean="0"/>
            </a:br>
            <a:r>
              <a:rPr lang="en-US" dirty="0" smtClean="0"/>
              <a:t>with loving Aloha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ural-stone-arch-.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676400" y="1600200"/>
            <a:ext cx="6705600" cy="5139869"/>
          </a:xfrm>
          <a:prstGeom prst="rect">
            <a:avLst/>
          </a:prstGeom>
          <a:noFill/>
        </p:spPr>
        <p:txBody>
          <a:bodyPr wrap="square" rtlCol="0">
            <a:spAutoFit/>
          </a:bodyPr>
          <a:lstStyle/>
          <a:p>
            <a:r>
              <a:rPr lang="en-US" sz="3600" dirty="0" smtClean="0"/>
              <a:t>Experience is not what happens to a man.</a:t>
            </a:r>
          </a:p>
          <a:p>
            <a:endParaRPr lang="en-US" sz="3600" dirty="0" smtClean="0"/>
          </a:p>
          <a:p>
            <a:endParaRPr lang="en-US" sz="3600" dirty="0" smtClean="0"/>
          </a:p>
          <a:p>
            <a:endParaRPr lang="en-US" sz="3600" dirty="0" smtClean="0"/>
          </a:p>
          <a:p>
            <a:endParaRPr lang="en-US" sz="3600" dirty="0" smtClean="0"/>
          </a:p>
          <a:p>
            <a:endParaRPr lang="en-US" sz="4000" dirty="0" smtClean="0"/>
          </a:p>
          <a:p>
            <a:r>
              <a:rPr lang="en-US" sz="3600" dirty="0" smtClean="0"/>
              <a:t>It is what a man does with what happens to him.		</a:t>
            </a:r>
            <a:r>
              <a:rPr lang="en-US" dirty="0" err="1" smtClean="0"/>
              <a:t>Aldous</a:t>
            </a:r>
            <a:r>
              <a:rPr lang="en-US" dirty="0" smtClean="0"/>
              <a:t> Huxley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in.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304800" y="228600"/>
            <a:ext cx="5181600" cy="2339102"/>
          </a:xfrm>
          <a:prstGeom prst="rect">
            <a:avLst/>
          </a:prstGeom>
          <a:noFill/>
        </p:spPr>
        <p:txBody>
          <a:bodyPr wrap="square" rtlCol="0">
            <a:spAutoFit/>
          </a:bodyPr>
          <a:lstStyle/>
          <a:p>
            <a:pPr lvl="0"/>
            <a:r>
              <a:rPr lang="en-US" sz="3200" dirty="0" smtClean="0">
                <a:solidFill>
                  <a:prstClr val="white"/>
                </a:solidFill>
                <a:latin typeface="+mj-lt"/>
              </a:rPr>
              <a:t>Learning to see ourselves from the perspective of being at choice, and therefore at cause. . .</a:t>
            </a:r>
          </a:p>
          <a:p>
            <a:endParaRPr lang="en-US" dirty="0"/>
          </a:p>
        </p:txBody>
      </p:sp>
      <p:sp>
        <p:nvSpPr>
          <p:cNvPr id="5" name="Rectangle 4"/>
          <p:cNvSpPr/>
          <p:nvPr/>
        </p:nvSpPr>
        <p:spPr>
          <a:xfrm>
            <a:off x="5791200" y="2826127"/>
            <a:ext cx="3352800" cy="4031873"/>
          </a:xfrm>
          <a:prstGeom prst="rect">
            <a:avLst/>
          </a:prstGeom>
        </p:spPr>
        <p:txBody>
          <a:bodyPr wrap="square">
            <a:spAutoFit/>
          </a:bodyPr>
          <a:lstStyle/>
          <a:p>
            <a:r>
              <a:rPr lang="en-US" sz="3200" dirty="0" smtClean="0">
                <a:solidFill>
                  <a:schemeClr val="bg1"/>
                </a:solidFill>
              </a:rPr>
              <a:t>Rather than from the perspective of being the victim of circumstance ~ </a:t>
            </a:r>
          </a:p>
          <a:p>
            <a:r>
              <a:rPr lang="en-US" sz="3200" dirty="0" smtClean="0">
                <a:solidFill>
                  <a:schemeClr val="bg1"/>
                </a:solidFill>
              </a:rPr>
              <a:t>Is a first step toward personal empowerment</a:t>
            </a:r>
          </a:p>
          <a:p>
            <a:r>
              <a:rPr lang="en-US" sz="3200" dirty="0" smtClean="0">
                <a:solidFill>
                  <a:schemeClr val="bg1"/>
                </a:solidFill>
              </a:rPr>
              <a:t> and freedom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sstown bald sunset.jpg"/>
          <p:cNvPicPr>
            <a:picLocks noChangeAspect="1"/>
          </p:cNvPicPr>
          <p:nvPr/>
        </p:nvPicPr>
        <p:blipFill>
          <a:blip r:embed="rId2" cstate="print"/>
          <a:stretch>
            <a:fillRect/>
          </a:stretch>
        </p:blipFill>
        <p:spPr>
          <a:xfrm>
            <a:off x="-333090" y="0"/>
            <a:ext cx="9477090" cy="7010400"/>
          </a:xfrm>
          <a:prstGeom prst="rect">
            <a:avLst/>
          </a:prstGeom>
        </p:spPr>
      </p:pic>
      <p:sp>
        <p:nvSpPr>
          <p:cNvPr id="2" name="TextBox 1"/>
          <p:cNvSpPr txBox="1"/>
          <p:nvPr/>
        </p:nvSpPr>
        <p:spPr>
          <a:xfrm>
            <a:off x="838200" y="457200"/>
            <a:ext cx="7391400" cy="6986528"/>
          </a:xfrm>
          <a:prstGeom prst="rect">
            <a:avLst/>
          </a:prstGeom>
          <a:noFill/>
        </p:spPr>
        <p:txBody>
          <a:bodyPr wrap="square" rtlCol="0">
            <a:spAutoFit/>
          </a:bodyPr>
          <a:lstStyle/>
          <a:p>
            <a:pPr algn="ctr"/>
            <a:r>
              <a:rPr lang="en-US" sz="3200" dirty="0" smtClean="0">
                <a:solidFill>
                  <a:schemeClr val="bg1"/>
                </a:solidFill>
                <a:latin typeface="+mj-lt"/>
              </a:rPr>
              <a:t>Cause and Effect </a:t>
            </a:r>
          </a:p>
          <a:p>
            <a:pPr algn="ctr"/>
            <a:r>
              <a:rPr lang="en-US" sz="3200" dirty="0" smtClean="0">
                <a:solidFill>
                  <a:schemeClr val="bg1"/>
                </a:solidFill>
                <a:latin typeface="+mj-lt"/>
              </a:rPr>
              <a:t>can be re-cognized</a:t>
            </a:r>
          </a:p>
          <a:p>
            <a:pPr algn="ctr"/>
            <a:r>
              <a:rPr lang="en-US" sz="3200" dirty="0" smtClean="0">
                <a:solidFill>
                  <a:schemeClr val="bg1"/>
                </a:solidFill>
                <a:latin typeface="+mj-lt"/>
              </a:rPr>
              <a:t> as a cycle of creation</a:t>
            </a:r>
          </a:p>
          <a:p>
            <a:pPr algn="ctr"/>
            <a:endParaRPr lang="en-US" sz="3200" dirty="0" smtClean="0">
              <a:solidFill>
                <a:schemeClr val="bg1"/>
              </a:solidFill>
              <a:latin typeface="+mj-lt"/>
            </a:endParaRPr>
          </a:p>
          <a:p>
            <a:pPr algn="ctr"/>
            <a:endParaRPr lang="en-US" sz="3200" dirty="0" smtClean="0">
              <a:solidFill>
                <a:schemeClr val="bg1"/>
              </a:solidFill>
              <a:latin typeface="+mj-lt"/>
            </a:endParaRPr>
          </a:p>
          <a:p>
            <a:pPr algn="ctr"/>
            <a:endParaRPr lang="en-US" sz="3200" dirty="0" smtClean="0">
              <a:solidFill>
                <a:schemeClr val="bg1"/>
              </a:solidFill>
              <a:latin typeface="+mj-lt"/>
            </a:endParaRPr>
          </a:p>
          <a:p>
            <a:pPr algn="ctr"/>
            <a:r>
              <a:rPr lang="en-US" sz="3200" dirty="0" smtClean="0">
                <a:latin typeface="+mj-lt"/>
              </a:rPr>
              <a:t>Your first clue to a cycle of creation is an oft-recurring pattern in your life.</a:t>
            </a:r>
          </a:p>
          <a:p>
            <a:pPr algn="ctr"/>
            <a:endParaRPr lang="en-US" sz="3200" dirty="0" smtClean="0">
              <a:latin typeface="+mj-lt"/>
            </a:endParaRPr>
          </a:p>
          <a:p>
            <a:pPr algn="ctr"/>
            <a:endParaRPr lang="en-US" sz="3200" dirty="0" smtClean="0">
              <a:latin typeface="+mj-lt"/>
            </a:endParaRPr>
          </a:p>
          <a:p>
            <a:pPr algn="ctr"/>
            <a:r>
              <a:rPr lang="en-US" sz="3200" dirty="0" smtClean="0">
                <a:latin typeface="+mj-lt"/>
              </a:rPr>
              <a:t>When events repeat themselves, look for the lesson.</a:t>
            </a:r>
          </a:p>
          <a:p>
            <a:pPr algn="ctr"/>
            <a:endParaRPr lang="en-US" sz="3200" dirty="0" smtClean="0">
              <a:solidFill>
                <a:prstClr val="white"/>
              </a:solidFill>
              <a:latin typeface="+mj-lt"/>
            </a:endParaRPr>
          </a:p>
          <a:p>
            <a:pPr algn="ctr"/>
            <a:endParaRPr lang="en-US" sz="3200"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tch your language.jpeg"/>
          <p:cNvPicPr>
            <a:picLocks noChangeAspect="1"/>
          </p:cNvPicPr>
          <p:nvPr/>
        </p:nvPicPr>
        <p:blipFill>
          <a:blip r:embed="rId2" cstate="print"/>
          <a:stretch>
            <a:fillRect/>
          </a:stretch>
        </p:blipFill>
        <p:spPr>
          <a:xfrm>
            <a:off x="152400" y="228600"/>
            <a:ext cx="8839200" cy="6477000"/>
          </a:xfrm>
          <a:prstGeom prst="rect">
            <a:avLst/>
          </a:prstGeom>
        </p:spPr>
      </p:pic>
      <p:sp>
        <p:nvSpPr>
          <p:cNvPr id="3" name="TextBox 2"/>
          <p:cNvSpPr txBox="1"/>
          <p:nvPr/>
        </p:nvSpPr>
        <p:spPr>
          <a:xfrm>
            <a:off x="381000" y="304800"/>
            <a:ext cx="8458200" cy="1200329"/>
          </a:xfrm>
          <a:prstGeom prst="rect">
            <a:avLst/>
          </a:prstGeom>
          <a:noFill/>
        </p:spPr>
        <p:txBody>
          <a:bodyPr wrap="square" rtlCol="0">
            <a:spAutoFit/>
          </a:bodyPr>
          <a:lstStyle/>
          <a:p>
            <a:pPr algn="r"/>
            <a:r>
              <a:rPr lang="en-US" sz="2400" b="1" dirty="0" smtClean="0">
                <a:latin typeface="+mj-lt"/>
              </a:rPr>
              <a:t>After the initiating thought, the first manifestation of a cycle of creation is</a:t>
            </a:r>
          </a:p>
          <a:p>
            <a:pPr algn="r"/>
            <a:r>
              <a:rPr lang="en-US" sz="2400" b="1" dirty="0" smtClean="0">
                <a:latin typeface="+mj-lt"/>
              </a:rPr>
              <a:t>speech.</a:t>
            </a:r>
            <a:endParaRPr lang="en-US" sz="2400" b="1"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tch your language 2.jpg"/>
          <p:cNvPicPr>
            <a:picLocks noChangeAspect="1"/>
          </p:cNvPicPr>
          <p:nvPr/>
        </p:nvPicPr>
        <p:blipFill>
          <a:blip r:embed="rId2" cstate="print"/>
          <a:stretch>
            <a:fillRect/>
          </a:stretch>
        </p:blipFill>
        <p:spPr>
          <a:xfrm>
            <a:off x="152400" y="228600"/>
            <a:ext cx="8890541" cy="6477000"/>
          </a:xfrm>
          <a:prstGeom prst="rect">
            <a:avLst/>
          </a:prstGeom>
        </p:spPr>
      </p:pic>
      <p:sp>
        <p:nvSpPr>
          <p:cNvPr id="3" name="TextBox 2"/>
          <p:cNvSpPr txBox="1"/>
          <p:nvPr/>
        </p:nvSpPr>
        <p:spPr>
          <a:xfrm>
            <a:off x="228600" y="533400"/>
            <a:ext cx="2286000" cy="3046988"/>
          </a:xfrm>
          <a:prstGeom prst="rect">
            <a:avLst/>
          </a:prstGeom>
          <a:noFill/>
        </p:spPr>
        <p:txBody>
          <a:bodyPr wrap="square" rtlCol="0">
            <a:spAutoFit/>
          </a:bodyPr>
          <a:lstStyle/>
          <a:p>
            <a:pPr algn="ctr"/>
            <a:r>
              <a:rPr lang="en-US" sz="3200" dirty="0" smtClean="0">
                <a:solidFill>
                  <a:schemeClr val="bg1"/>
                </a:solidFill>
                <a:latin typeface="+mj-lt"/>
              </a:rPr>
              <a:t>So a good place to begin is to learn to watch your </a:t>
            </a:r>
          </a:p>
          <a:p>
            <a:pPr algn="ctr"/>
            <a:r>
              <a:rPr lang="en-US" sz="3200" dirty="0" smtClean="0">
                <a:solidFill>
                  <a:schemeClr val="bg1"/>
                </a:solidFill>
                <a:latin typeface="+mj-lt"/>
              </a:rPr>
              <a:t>language!</a:t>
            </a:r>
            <a:endParaRPr lang="en-US" sz="3200" dirty="0">
              <a:solidFill>
                <a:schemeClr val="bg1"/>
              </a:solidFill>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04800"/>
            <a:ext cx="8001000" cy="6186309"/>
          </a:xfrm>
          <a:prstGeom prst="rect">
            <a:avLst/>
          </a:prstGeom>
          <a:noFill/>
        </p:spPr>
        <p:txBody>
          <a:bodyPr wrap="square" rtlCol="0">
            <a:spAutoFit/>
          </a:bodyPr>
          <a:lstStyle/>
          <a:p>
            <a:r>
              <a:rPr lang="en-US" sz="3600" dirty="0" smtClean="0">
                <a:latin typeface="+mj-lt"/>
              </a:rPr>
              <a:t>Developing an ear for self-defeating language can be a useful skill.</a:t>
            </a:r>
          </a:p>
          <a:p>
            <a:endParaRPr lang="en-US" sz="3600" dirty="0" smtClean="0">
              <a:latin typeface="+mj-lt"/>
            </a:endParaRPr>
          </a:p>
          <a:p>
            <a:r>
              <a:rPr lang="en-US" sz="3600" dirty="0" smtClean="0">
                <a:latin typeface="+mj-lt"/>
              </a:rPr>
              <a:t>For example, ‘but’ negates every word that precedes it, i.e.</a:t>
            </a:r>
          </a:p>
          <a:p>
            <a:r>
              <a:rPr lang="en-US" sz="3600" dirty="0" smtClean="0">
                <a:latin typeface="+mj-lt"/>
              </a:rPr>
              <a:t> </a:t>
            </a:r>
          </a:p>
          <a:p>
            <a:r>
              <a:rPr lang="en-US" sz="3600" dirty="0" smtClean="0">
                <a:latin typeface="+mj-lt"/>
              </a:rPr>
              <a:t>“I love you, but we don’t hit people.”</a:t>
            </a:r>
          </a:p>
          <a:p>
            <a:endParaRPr lang="en-US" sz="3600" dirty="0" smtClean="0">
              <a:latin typeface="+mj-lt"/>
            </a:endParaRPr>
          </a:p>
          <a:p>
            <a:r>
              <a:rPr lang="en-US" sz="3600" dirty="0" smtClean="0">
                <a:latin typeface="+mj-lt"/>
              </a:rPr>
              <a:t>Which says:  “I love you, until you hit someone, and then you’re not so lovable anymore.”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5632311"/>
          </a:xfrm>
          <a:prstGeom prst="rect">
            <a:avLst/>
          </a:prstGeom>
          <a:noFill/>
        </p:spPr>
        <p:txBody>
          <a:bodyPr wrap="square" rtlCol="0">
            <a:spAutoFit/>
          </a:bodyPr>
          <a:lstStyle/>
          <a:p>
            <a:r>
              <a:rPr lang="en-US" sz="4000" dirty="0" smtClean="0">
                <a:latin typeface="+mj-lt"/>
              </a:rPr>
              <a:t>Try instead,	</a:t>
            </a:r>
          </a:p>
          <a:p>
            <a:endParaRPr lang="en-US" sz="4000" dirty="0" smtClean="0">
              <a:latin typeface="+mj-lt"/>
            </a:endParaRPr>
          </a:p>
          <a:p>
            <a:r>
              <a:rPr lang="en-US" sz="4000" dirty="0" smtClean="0">
                <a:latin typeface="+mj-lt"/>
              </a:rPr>
              <a:t> “I love you, and  we don’t hit people.”</a:t>
            </a:r>
          </a:p>
          <a:p>
            <a:endParaRPr lang="en-US" sz="4000" dirty="0" smtClean="0">
              <a:latin typeface="+mj-lt"/>
            </a:endParaRPr>
          </a:p>
          <a:p>
            <a:r>
              <a:rPr lang="en-US" sz="4000" dirty="0" smtClean="0">
                <a:latin typeface="+mj-lt"/>
              </a:rPr>
              <a:t>Which says:</a:t>
            </a:r>
          </a:p>
          <a:p>
            <a:pPr algn="ctr">
              <a:buFont typeface="Arial" pitchFamily="34" charset="0"/>
              <a:buChar char="•"/>
            </a:pPr>
            <a:endParaRPr lang="en-US" sz="4000" dirty="0" smtClean="0">
              <a:latin typeface="+mj-lt"/>
            </a:endParaRPr>
          </a:p>
          <a:p>
            <a:r>
              <a:rPr lang="en-US" sz="4000" dirty="0" smtClean="0">
                <a:latin typeface="+mj-lt"/>
              </a:rPr>
              <a:t>“I love you, and in my love for you, I want you to learn how to be loving and lovable.”</a:t>
            </a:r>
            <a:endParaRPr lang="en-US" sz="4000"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534400" cy="5940088"/>
          </a:xfrm>
          <a:prstGeom prst="rect">
            <a:avLst/>
          </a:prstGeom>
          <a:noFill/>
        </p:spPr>
        <p:txBody>
          <a:bodyPr wrap="square" rtlCol="0">
            <a:spAutoFit/>
          </a:bodyPr>
          <a:lstStyle/>
          <a:p>
            <a:pPr algn="ctr"/>
            <a:r>
              <a:rPr lang="en-US" sz="4000" dirty="0" smtClean="0">
                <a:latin typeface="+mj-lt"/>
              </a:rPr>
              <a:t>School Your Thoughts!</a:t>
            </a:r>
          </a:p>
          <a:p>
            <a:endParaRPr lang="en-US" sz="1600" dirty="0" smtClean="0">
              <a:latin typeface="+mj-lt"/>
            </a:endParaRPr>
          </a:p>
          <a:p>
            <a:r>
              <a:rPr lang="en-US" sz="3600" dirty="0" smtClean="0">
                <a:latin typeface="+mj-lt"/>
              </a:rPr>
              <a:t>The first step to school your thoughts </a:t>
            </a:r>
          </a:p>
          <a:p>
            <a:r>
              <a:rPr lang="en-US" sz="3600" dirty="0" smtClean="0">
                <a:latin typeface="+mj-lt"/>
              </a:rPr>
              <a:t>is to watch your language –both silent and otherwise</a:t>
            </a:r>
          </a:p>
          <a:p>
            <a:endParaRPr lang="en-US" sz="3600" dirty="0" smtClean="0">
              <a:latin typeface="+mj-lt"/>
            </a:endParaRPr>
          </a:p>
          <a:p>
            <a:r>
              <a:rPr lang="en-US" sz="3600" dirty="0" smtClean="0">
                <a:latin typeface="+mj-lt"/>
              </a:rPr>
              <a:t>LISTEN to your inner thoughts, and correct them when they are off track.</a:t>
            </a:r>
          </a:p>
          <a:p>
            <a:endParaRPr lang="en-US" sz="3600" dirty="0" smtClean="0">
              <a:latin typeface="+mj-lt"/>
            </a:endParaRPr>
          </a:p>
          <a:p>
            <a:r>
              <a:rPr lang="en-US" sz="3600" dirty="0" smtClean="0">
                <a:latin typeface="+mj-lt"/>
              </a:rPr>
              <a:t>LISTEN to what you say to others and hold yourself accountable for your words</a:t>
            </a:r>
            <a:endParaRPr lang="en-US" sz="3600"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ergy in Motion.jpg"/>
          <p:cNvPicPr>
            <a:picLocks noChangeAspect="1"/>
          </p:cNvPicPr>
          <p:nvPr/>
        </p:nvPicPr>
        <p:blipFill>
          <a:blip r:embed="rId3" cstate="print"/>
          <a:stretch>
            <a:fillRect/>
          </a:stretch>
        </p:blipFill>
        <p:spPr>
          <a:xfrm>
            <a:off x="-1066800" y="0"/>
            <a:ext cx="11506200" cy="6858000"/>
          </a:xfrm>
          <a:prstGeom prst="rect">
            <a:avLst/>
          </a:prstGeom>
        </p:spPr>
      </p:pic>
      <p:sp>
        <p:nvSpPr>
          <p:cNvPr id="3" name="Rectangle 2"/>
          <p:cNvSpPr/>
          <p:nvPr/>
        </p:nvSpPr>
        <p:spPr>
          <a:xfrm>
            <a:off x="-152400" y="228600"/>
            <a:ext cx="9296400" cy="2246769"/>
          </a:xfrm>
          <a:prstGeom prst="rect">
            <a:avLst/>
          </a:prstGeom>
        </p:spPr>
        <p:txBody>
          <a:bodyPr wrap="square">
            <a:spAutoFit/>
          </a:bodyPr>
          <a:lstStyle/>
          <a:p>
            <a:pPr algn="ctr"/>
            <a:r>
              <a:rPr lang="en-US" sz="2800" b="1" dirty="0" smtClean="0">
                <a:solidFill>
                  <a:schemeClr val="bg1"/>
                </a:solidFill>
                <a:latin typeface="+mj-lt"/>
              </a:rPr>
              <a:t>THOUGHTS are </a:t>
            </a:r>
            <a:r>
              <a:rPr lang="en-US" sz="2800" b="1" dirty="0" smtClean="0">
                <a:solidFill>
                  <a:schemeClr val="bg1"/>
                </a:solidFill>
                <a:latin typeface="+mj-lt"/>
              </a:rPr>
              <a:t>ENERGY which </a:t>
            </a:r>
            <a:r>
              <a:rPr lang="en-US" sz="2800" b="1" dirty="0" smtClean="0">
                <a:solidFill>
                  <a:schemeClr val="bg1"/>
                </a:solidFill>
                <a:latin typeface="+mj-lt"/>
              </a:rPr>
              <a:t>FUEL Emotions</a:t>
            </a:r>
          </a:p>
          <a:p>
            <a:pPr algn="ctr"/>
            <a:r>
              <a:rPr lang="en-US" sz="2800" b="1" dirty="0" smtClean="0">
                <a:solidFill>
                  <a:schemeClr val="bg1"/>
                </a:solidFill>
                <a:latin typeface="+mj-lt"/>
              </a:rPr>
              <a:t>Emotions are thoughts (energy) in motion</a:t>
            </a:r>
          </a:p>
          <a:p>
            <a:pPr algn="ctr"/>
            <a:r>
              <a:rPr lang="en-US" sz="2800" b="1" dirty="0" smtClean="0">
                <a:solidFill>
                  <a:schemeClr val="bg1"/>
                </a:solidFill>
                <a:latin typeface="+mj-lt"/>
              </a:rPr>
              <a:t>Emotions manifest as your reality</a:t>
            </a:r>
          </a:p>
          <a:p>
            <a:pPr algn="ctr"/>
            <a:r>
              <a:rPr lang="en-US" sz="2800" b="1" dirty="0" smtClean="0">
                <a:solidFill>
                  <a:schemeClr val="bg1"/>
                </a:solidFill>
                <a:latin typeface="+mj-lt"/>
              </a:rPr>
              <a:t>A runaway train of thoughts </a:t>
            </a:r>
            <a:endParaRPr lang="en-US" sz="2800" b="1" dirty="0" smtClean="0">
              <a:solidFill>
                <a:schemeClr val="bg1"/>
              </a:solidFill>
              <a:latin typeface="+mj-lt"/>
            </a:endParaRPr>
          </a:p>
          <a:p>
            <a:pPr algn="ctr"/>
            <a:r>
              <a:rPr lang="en-US" sz="2800" b="1" dirty="0" smtClean="0">
                <a:solidFill>
                  <a:schemeClr val="bg1"/>
                </a:solidFill>
                <a:latin typeface="+mj-lt"/>
              </a:rPr>
              <a:t>will </a:t>
            </a:r>
            <a:r>
              <a:rPr lang="en-US" sz="2800" b="1" dirty="0" smtClean="0">
                <a:solidFill>
                  <a:schemeClr val="bg1"/>
                </a:solidFill>
                <a:latin typeface="+mj-lt"/>
              </a:rPr>
              <a:t>drag your emotions along</a:t>
            </a:r>
            <a:endParaRPr lang="en-US" sz="2800" dirty="0" smtClean="0">
              <a:solidFill>
                <a:schemeClr val="bg1"/>
              </a:solidFill>
              <a:latin typeface="+mj-lt"/>
            </a:endParaRPr>
          </a:p>
        </p:txBody>
      </p:sp>
      <p:sp>
        <p:nvSpPr>
          <p:cNvPr id="5" name="Rectangle 4"/>
          <p:cNvSpPr/>
          <p:nvPr/>
        </p:nvSpPr>
        <p:spPr>
          <a:xfrm>
            <a:off x="457200" y="2887682"/>
            <a:ext cx="8763000" cy="3108543"/>
          </a:xfrm>
          <a:prstGeom prst="rect">
            <a:avLst/>
          </a:prstGeom>
        </p:spPr>
        <p:txBody>
          <a:bodyPr wrap="square">
            <a:spAutoFit/>
          </a:bodyPr>
          <a:lstStyle/>
          <a:p>
            <a:r>
              <a:rPr lang="en-US" sz="2800" b="1" dirty="0" smtClean="0">
                <a:solidFill>
                  <a:schemeClr val="bg1"/>
                </a:solidFill>
                <a:latin typeface="+mj-lt"/>
              </a:rPr>
              <a:t>EMOTIONS create your reality as they attract or repel </a:t>
            </a:r>
            <a:r>
              <a:rPr lang="en-US" sz="2800" b="1" dirty="0" smtClean="0">
                <a:solidFill>
                  <a:schemeClr val="bg1"/>
                </a:solidFill>
                <a:latin typeface="+mj-lt"/>
              </a:rPr>
              <a:t> those </a:t>
            </a:r>
            <a:r>
              <a:rPr lang="en-US" sz="2800" b="1" dirty="0" smtClean="0">
                <a:solidFill>
                  <a:schemeClr val="bg1"/>
                </a:solidFill>
                <a:latin typeface="+mj-lt"/>
              </a:rPr>
              <a:t>things you think about.</a:t>
            </a:r>
          </a:p>
          <a:p>
            <a:endParaRPr lang="en-US" sz="2800" b="1" dirty="0" smtClean="0">
              <a:solidFill>
                <a:schemeClr val="bg1"/>
              </a:solidFill>
              <a:latin typeface="+mj-lt"/>
            </a:endParaRPr>
          </a:p>
          <a:p>
            <a:r>
              <a:rPr lang="en-US" sz="2800" b="1" dirty="0" smtClean="0">
                <a:solidFill>
                  <a:schemeClr val="bg1"/>
                </a:solidFill>
                <a:latin typeface="+mj-lt"/>
              </a:rPr>
              <a:t>Gratitude attracts </a:t>
            </a:r>
            <a:r>
              <a:rPr lang="en-US" sz="2800" b="1" dirty="0" smtClean="0">
                <a:solidFill>
                  <a:schemeClr val="bg1"/>
                </a:solidFill>
                <a:latin typeface="+mj-lt"/>
              </a:rPr>
              <a:t>more </a:t>
            </a:r>
            <a:r>
              <a:rPr lang="en-US" sz="2800" b="1" dirty="0" smtClean="0">
                <a:solidFill>
                  <a:schemeClr val="bg1"/>
                </a:solidFill>
                <a:latin typeface="+mj-lt"/>
              </a:rPr>
              <a:t>of </a:t>
            </a:r>
            <a:r>
              <a:rPr lang="en-US" sz="2800" b="1" dirty="0" smtClean="0">
                <a:solidFill>
                  <a:schemeClr val="bg1"/>
                </a:solidFill>
                <a:latin typeface="+mj-lt"/>
              </a:rPr>
              <a:t>what you are grateful for</a:t>
            </a:r>
          </a:p>
          <a:p>
            <a:endParaRPr lang="en-US" sz="2800" b="1" dirty="0" smtClean="0">
              <a:solidFill>
                <a:schemeClr val="bg1"/>
              </a:solidFill>
              <a:latin typeface="+mj-lt"/>
            </a:endParaRPr>
          </a:p>
          <a:p>
            <a:r>
              <a:rPr lang="en-US" sz="2800" b="1" dirty="0" smtClean="0">
                <a:solidFill>
                  <a:schemeClr val="bg1"/>
                </a:solidFill>
                <a:latin typeface="+mj-lt"/>
              </a:rPr>
              <a:t>Fearful</a:t>
            </a:r>
            <a:r>
              <a:rPr lang="en-US" sz="2800" b="1" dirty="0" smtClean="0">
                <a:solidFill>
                  <a:schemeClr val="bg1"/>
                </a:solidFill>
                <a:latin typeface="+mj-lt"/>
              </a:rPr>
              <a:t>, depressed, negative, jealous, resentful,   </a:t>
            </a:r>
            <a:r>
              <a:rPr lang="en-US" sz="2800" b="1" dirty="0" smtClean="0">
                <a:solidFill>
                  <a:schemeClr val="bg1"/>
                </a:solidFill>
                <a:latin typeface="+mj-lt"/>
              </a:rPr>
              <a:t>feelings  attract </a:t>
            </a:r>
            <a:r>
              <a:rPr lang="en-US" sz="2800" b="1" dirty="0" smtClean="0">
                <a:solidFill>
                  <a:schemeClr val="bg1"/>
                </a:solidFill>
                <a:latin typeface="+mj-lt"/>
              </a:rPr>
              <a:t>more of what brings you </a:t>
            </a:r>
            <a:r>
              <a:rPr lang="en-US" sz="2800" b="1" dirty="0" smtClean="0">
                <a:solidFill>
                  <a:schemeClr val="bg1"/>
                </a:solidFill>
                <a:latin typeface="+mj-lt"/>
              </a:rPr>
              <a:t>that.</a:t>
            </a:r>
            <a:endParaRPr lang="en-US" sz="2800" b="1" dirty="0">
              <a:solidFill>
                <a:schemeClr val="bg1"/>
              </a:solidFill>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10600" cy="7725192"/>
          </a:xfrm>
          <a:prstGeom prst="rect">
            <a:avLst/>
          </a:prstGeom>
        </p:spPr>
        <p:txBody>
          <a:bodyPr wrap="square">
            <a:spAutoFit/>
          </a:bodyPr>
          <a:lstStyle/>
          <a:p>
            <a:pPr algn="ctr"/>
            <a:r>
              <a:rPr lang="en-US" sz="2800" dirty="0" smtClean="0">
                <a:latin typeface="+mj-lt"/>
              </a:rPr>
              <a:t>Say, I FEEL tired  rather than I AM tired</a:t>
            </a:r>
          </a:p>
          <a:p>
            <a:pPr algn="ctr"/>
            <a:endParaRPr lang="en-US" sz="2800" dirty="0" smtClean="0">
              <a:latin typeface="+mj-lt"/>
            </a:endParaRPr>
          </a:p>
          <a:p>
            <a:pPr algn="ctr"/>
            <a:r>
              <a:rPr lang="en-US" sz="2800" dirty="0" smtClean="0">
                <a:latin typeface="+mj-lt"/>
              </a:rPr>
              <a:t>I CHOOSE… rather than I DECIDED</a:t>
            </a:r>
          </a:p>
          <a:p>
            <a:pPr algn="ctr"/>
            <a:endParaRPr lang="en-US" sz="2800" dirty="0" smtClean="0">
              <a:latin typeface="+mj-lt"/>
            </a:endParaRPr>
          </a:p>
          <a:p>
            <a:pPr algn="ctr"/>
            <a:r>
              <a:rPr lang="en-US" sz="2800" dirty="0" smtClean="0">
                <a:latin typeface="+mj-lt"/>
              </a:rPr>
              <a:t>Ask Yourself -- What is his/her/your ABILITY to RESPOND?  Who’s RESPONSE-ABILITY is it?</a:t>
            </a:r>
          </a:p>
          <a:p>
            <a:pPr algn="ctr"/>
            <a:endParaRPr lang="en-US" sz="2800" dirty="0" smtClean="0">
              <a:latin typeface="+mj-lt"/>
            </a:endParaRPr>
          </a:p>
          <a:p>
            <a:pPr algn="ctr"/>
            <a:r>
              <a:rPr lang="en-US" sz="2800" dirty="0" smtClean="0">
                <a:latin typeface="+mj-lt"/>
              </a:rPr>
              <a:t>Going on a  DIET?  Why not a LIVE-IT?</a:t>
            </a:r>
          </a:p>
          <a:p>
            <a:pPr algn="ctr"/>
            <a:endParaRPr lang="en-US" sz="2800" dirty="0" smtClean="0">
              <a:latin typeface="+mj-lt"/>
            </a:endParaRPr>
          </a:p>
          <a:p>
            <a:pPr algn="ctr"/>
            <a:r>
              <a:rPr lang="en-US" sz="2800" dirty="0" smtClean="0">
                <a:latin typeface="+mj-lt"/>
              </a:rPr>
              <a:t>Don’t SHOULD on yourself or others.  What are you asking them to shoulder?  Who says what “should be”?</a:t>
            </a:r>
          </a:p>
          <a:p>
            <a:pPr algn="ctr"/>
            <a:endParaRPr lang="en-US" sz="2800" dirty="0" smtClean="0">
              <a:latin typeface="+mj-lt"/>
            </a:endParaRPr>
          </a:p>
          <a:p>
            <a:pPr algn="ctr"/>
            <a:r>
              <a:rPr lang="en-US" sz="2800" dirty="0" smtClean="0">
                <a:latin typeface="+mj-lt"/>
              </a:rPr>
              <a:t>Choose to “LIVE for!” your favorite things rather than…</a:t>
            </a:r>
          </a:p>
          <a:p>
            <a:pPr algn="ctr"/>
            <a:endParaRPr lang="en-US" sz="2400" dirty="0" smtClean="0">
              <a:latin typeface="Bradley Hand ITC" pitchFamily="66" charset="0"/>
            </a:endParaRPr>
          </a:p>
          <a:p>
            <a:pPr algn="ctr"/>
            <a:endParaRPr lang="en-US" sz="2400" dirty="0" smtClean="0">
              <a:latin typeface="Bradley Hand ITC" pitchFamily="66" charset="0"/>
            </a:endParaRPr>
          </a:p>
          <a:p>
            <a:pPr algn="ctr"/>
            <a:endParaRPr lang="en-US" sz="2400" dirty="0" smtClean="0">
              <a:latin typeface="Bradley Hand ITC" pitchFamily="66" charset="0"/>
            </a:endParaRPr>
          </a:p>
          <a:p>
            <a:pPr algn="ctr"/>
            <a:endParaRPr lang="en-US" sz="2400" dirty="0" smtClean="0">
              <a:latin typeface="Bradley Hand ITC" pitchFamily="66" charset="0"/>
            </a:endParaRPr>
          </a:p>
          <a:p>
            <a:pPr algn="ctr"/>
            <a:endParaRPr lang="en-US" dirty="0" smtClean="0">
              <a:latin typeface="Bradley Hand ITC" pitchFamily="66" charset="0"/>
            </a:endParaRPr>
          </a:p>
          <a:p>
            <a:pPr algn="ct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4000" dirty="0" smtClean="0"/>
              <a:t>Cast your bread upon the water and it will come back buttered!</a:t>
            </a:r>
            <a:endParaRPr lang="en-US" sz="4000" dirty="0"/>
          </a:p>
        </p:txBody>
      </p:sp>
      <p:sp>
        <p:nvSpPr>
          <p:cNvPr id="3" name="Title 2"/>
          <p:cNvSpPr>
            <a:spLocks noGrp="1"/>
          </p:cNvSpPr>
          <p:nvPr>
            <p:ph type="ctrTitle"/>
          </p:nvPr>
        </p:nvSpPr>
        <p:spPr/>
        <p:txBody>
          <a:bodyPr/>
          <a:lstStyle/>
          <a:p>
            <a:r>
              <a:rPr lang="en-US" dirty="0" smtClean="0"/>
              <a:t>The Principle of </a:t>
            </a:r>
            <a:br>
              <a:rPr lang="en-US" dirty="0" smtClean="0"/>
            </a:br>
            <a:r>
              <a:rPr lang="en-US" sz="6000" dirty="0" smtClean="0"/>
              <a:t>Cause and Effect</a:t>
            </a:r>
            <a:endParaRPr lang="en-US" sz="6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7543800" cy="2308324"/>
          </a:xfrm>
          <a:prstGeom prst="rect">
            <a:avLst/>
          </a:prstGeom>
          <a:noFill/>
        </p:spPr>
        <p:txBody>
          <a:bodyPr wrap="square" rtlCol="0">
            <a:spAutoFit/>
          </a:bodyPr>
          <a:lstStyle/>
          <a:p>
            <a:r>
              <a:rPr lang="en-US" sz="3600" dirty="0" smtClean="0">
                <a:latin typeface="+mj-lt"/>
              </a:rPr>
              <a:t>Find ways that work for you to make a serious study of your own patterns and perceptions that are steering you in paths you choose to change.</a:t>
            </a:r>
          </a:p>
        </p:txBody>
      </p:sp>
      <p:sp>
        <p:nvSpPr>
          <p:cNvPr id="3" name="TextBox 2"/>
          <p:cNvSpPr txBox="1"/>
          <p:nvPr/>
        </p:nvSpPr>
        <p:spPr>
          <a:xfrm>
            <a:off x="1066800" y="2743200"/>
            <a:ext cx="7467600" cy="3170099"/>
          </a:xfrm>
          <a:prstGeom prst="rect">
            <a:avLst/>
          </a:prstGeom>
          <a:noFill/>
        </p:spPr>
        <p:txBody>
          <a:bodyPr wrap="square" rtlCol="0">
            <a:spAutoFit/>
          </a:bodyPr>
          <a:lstStyle/>
          <a:p>
            <a:pPr>
              <a:buFont typeface="Wingdings" pitchFamily="2" charset="2"/>
              <a:buChar char="ü"/>
            </a:pPr>
            <a:r>
              <a:rPr lang="en-US" sz="4000" dirty="0" smtClean="0">
                <a:latin typeface="+mj-lt"/>
              </a:rPr>
              <a:t>Journal</a:t>
            </a:r>
          </a:p>
          <a:p>
            <a:pPr>
              <a:buFont typeface="Wingdings" pitchFamily="2" charset="2"/>
              <a:buChar char="ü"/>
            </a:pPr>
            <a:r>
              <a:rPr lang="en-US" sz="4000" dirty="0" smtClean="0">
                <a:latin typeface="+mj-lt"/>
              </a:rPr>
              <a:t>Find a Compassionate Witness </a:t>
            </a:r>
          </a:p>
          <a:p>
            <a:pPr>
              <a:buFont typeface="Wingdings" pitchFamily="2" charset="2"/>
              <a:buChar char="ü"/>
            </a:pPr>
            <a:r>
              <a:rPr lang="en-US" sz="4000" dirty="0" smtClean="0">
                <a:latin typeface="+mj-lt"/>
              </a:rPr>
              <a:t>Try Peer Counseling</a:t>
            </a:r>
          </a:p>
          <a:p>
            <a:pPr>
              <a:buFont typeface="Wingdings" pitchFamily="2" charset="2"/>
              <a:buChar char="ü"/>
            </a:pPr>
            <a:r>
              <a:rPr lang="en-US" sz="4000" dirty="0" smtClean="0">
                <a:latin typeface="+mj-lt"/>
              </a:rPr>
              <a:t>Seek out a Trusted Advisor</a:t>
            </a:r>
          </a:p>
          <a:p>
            <a:pPr>
              <a:buFont typeface="Wingdings" pitchFamily="2" charset="2"/>
              <a:buChar char="ü"/>
            </a:pPr>
            <a:r>
              <a:rPr lang="en-US" sz="4000" dirty="0" smtClean="0">
                <a:latin typeface="+mj-lt"/>
              </a:rPr>
              <a:t>Rapid Eye Technology</a:t>
            </a:r>
            <a:endParaRPr lang="en-US" sz="4000" dirty="0">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581400"/>
            <a:ext cx="8686800" cy="2677656"/>
          </a:xfrm>
          <a:prstGeom prst="rect">
            <a:avLst/>
          </a:prstGeom>
        </p:spPr>
        <p:txBody>
          <a:bodyPr wrap="square">
            <a:spAutoFit/>
          </a:bodyPr>
          <a:lstStyle/>
          <a:p>
            <a:pPr algn="ctr"/>
            <a:r>
              <a:rPr lang="en-US" sz="2400" dirty="0" smtClean="0">
                <a:latin typeface="+mj-lt"/>
              </a:rPr>
              <a:t>FEELINGS </a:t>
            </a:r>
            <a:r>
              <a:rPr lang="en-US" sz="2400" smtClean="0">
                <a:latin typeface="+mj-lt"/>
              </a:rPr>
              <a:t>Buried Alive </a:t>
            </a:r>
            <a:r>
              <a:rPr lang="en-US" sz="2400" dirty="0" smtClean="0">
                <a:latin typeface="+mj-lt"/>
              </a:rPr>
              <a:t>NEVER DIE</a:t>
            </a:r>
          </a:p>
          <a:p>
            <a:pPr algn="ctr"/>
            <a:endParaRPr lang="en-US" sz="2400" dirty="0" smtClean="0">
              <a:latin typeface="+mj-lt"/>
            </a:endParaRPr>
          </a:p>
          <a:p>
            <a:pPr algn="ctr"/>
            <a:r>
              <a:rPr lang="en-US" sz="2400" dirty="0" smtClean="0">
                <a:latin typeface="+mj-lt"/>
              </a:rPr>
              <a:t>While You cannot ‘think’ your feelings away, pretending they don’t exist, or denying their impact,  -- clearing out your thinking processes, addressing the issues, thoughts, beliefs, memories, misperceptions,  family legends, etc, that direct your thoughts  --can be a way to reboot and re-write your  reality</a:t>
            </a:r>
          </a:p>
        </p:txBody>
      </p:sp>
      <p:pic>
        <p:nvPicPr>
          <p:cNvPr id="3" name="Picture 2" descr="desert-vs.-green-walking-two-paths-smaller1.png"/>
          <p:cNvPicPr>
            <a:picLocks noChangeAspect="1"/>
          </p:cNvPicPr>
          <p:nvPr/>
        </p:nvPicPr>
        <p:blipFill>
          <a:blip r:embed="rId2" cstate="print"/>
          <a:stretch>
            <a:fillRect/>
          </a:stretch>
        </p:blipFill>
        <p:spPr>
          <a:xfrm>
            <a:off x="139700" y="152400"/>
            <a:ext cx="8851900" cy="33528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otional-gridlock-1200x675.jpg"/>
          <p:cNvPicPr>
            <a:picLocks noChangeAspect="1"/>
          </p:cNvPicPr>
          <p:nvPr/>
        </p:nvPicPr>
        <p:blipFill>
          <a:blip r:embed="rId2" cstate="print"/>
          <a:stretch>
            <a:fillRect/>
          </a:stretch>
        </p:blipFill>
        <p:spPr>
          <a:xfrm>
            <a:off x="-3048000" y="0"/>
            <a:ext cx="12192000" cy="6858000"/>
          </a:xfrm>
          <a:prstGeom prst="rect">
            <a:avLst/>
          </a:prstGeom>
        </p:spPr>
      </p:pic>
      <p:sp>
        <p:nvSpPr>
          <p:cNvPr id="6" name="TextBox 5"/>
          <p:cNvSpPr txBox="1"/>
          <p:nvPr/>
        </p:nvSpPr>
        <p:spPr>
          <a:xfrm>
            <a:off x="4648200" y="609600"/>
            <a:ext cx="4038600" cy="5078313"/>
          </a:xfrm>
          <a:prstGeom prst="rect">
            <a:avLst/>
          </a:prstGeom>
          <a:noFill/>
        </p:spPr>
        <p:txBody>
          <a:bodyPr wrap="square" rtlCol="0">
            <a:spAutoFit/>
          </a:bodyPr>
          <a:lstStyle/>
          <a:p>
            <a:r>
              <a:rPr lang="en-US" sz="2400" dirty="0" smtClean="0"/>
              <a:t>Next time you find yourself in the gridlock of a recurring pattern in your life, find the one word that names what you have created…</a:t>
            </a:r>
          </a:p>
          <a:p>
            <a:endParaRPr lang="en-US" sz="2400" dirty="0" smtClean="0"/>
          </a:p>
          <a:p>
            <a:r>
              <a:rPr lang="en-US" sz="2400" dirty="0" smtClean="0"/>
              <a:t>Take that word and place it in your left hand</a:t>
            </a:r>
          </a:p>
          <a:p>
            <a:endParaRPr lang="en-US" sz="2400" dirty="0" smtClean="0"/>
          </a:p>
          <a:p>
            <a:r>
              <a:rPr lang="en-US" sz="2400" dirty="0" smtClean="0"/>
              <a:t>In your right hand, place the word for what you would rather have created</a:t>
            </a:r>
          </a:p>
          <a:p>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bioenergyhands1.jpg"/>
          <p:cNvPicPr>
            <a:picLocks noChangeAspect="1"/>
          </p:cNvPicPr>
          <p:nvPr/>
        </p:nvPicPr>
        <p:blipFill>
          <a:blip r:embed="rId3" cstate="print"/>
          <a:stretch>
            <a:fillRect/>
          </a:stretch>
        </p:blipFill>
        <p:spPr>
          <a:xfrm>
            <a:off x="0" y="-228600"/>
            <a:ext cx="9144000" cy="7086600"/>
          </a:xfrm>
          <a:prstGeom prst="rect">
            <a:avLst/>
          </a:prstGeom>
        </p:spPr>
      </p:pic>
      <p:sp>
        <p:nvSpPr>
          <p:cNvPr id="7" name="TextBox 6"/>
          <p:cNvSpPr txBox="1"/>
          <p:nvPr/>
        </p:nvSpPr>
        <p:spPr>
          <a:xfrm>
            <a:off x="457200" y="159603"/>
            <a:ext cx="8686800" cy="1446550"/>
          </a:xfrm>
          <a:prstGeom prst="rect">
            <a:avLst/>
          </a:prstGeom>
          <a:noFill/>
        </p:spPr>
        <p:txBody>
          <a:bodyPr wrap="square" rtlCol="0">
            <a:spAutoFit/>
          </a:bodyPr>
          <a:lstStyle/>
          <a:p>
            <a:r>
              <a:rPr lang="en-US" sz="4400" dirty="0" smtClean="0">
                <a:solidFill>
                  <a:schemeClr val="bg1">
                    <a:lumMod val="95000"/>
                    <a:lumOff val="5000"/>
                  </a:schemeClr>
                </a:solidFill>
              </a:rPr>
              <a:t>Pour the two words together from hand to hand. . .</a:t>
            </a:r>
            <a:endParaRPr lang="en-US" sz="4400" dirty="0">
              <a:solidFill>
                <a:schemeClr val="bg1">
                  <a:lumMod val="95000"/>
                  <a:lumOff val="5000"/>
                </a:schemeClr>
              </a:solidFill>
            </a:endParaRPr>
          </a:p>
        </p:txBody>
      </p:sp>
      <p:sp>
        <p:nvSpPr>
          <p:cNvPr id="8" name="TextBox 7"/>
          <p:cNvSpPr txBox="1"/>
          <p:nvPr/>
        </p:nvSpPr>
        <p:spPr>
          <a:xfrm>
            <a:off x="609600" y="5259050"/>
            <a:ext cx="8153400" cy="1446550"/>
          </a:xfrm>
          <a:prstGeom prst="rect">
            <a:avLst/>
          </a:prstGeom>
          <a:noFill/>
        </p:spPr>
        <p:txBody>
          <a:bodyPr wrap="square" rtlCol="0">
            <a:spAutoFit/>
          </a:bodyPr>
          <a:lstStyle/>
          <a:p>
            <a:r>
              <a:rPr lang="en-US" sz="4400" dirty="0" smtClean="0">
                <a:solidFill>
                  <a:schemeClr val="bg1">
                    <a:lumMod val="95000"/>
                    <a:lumOff val="5000"/>
                  </a:schemeClr>
                </a:solidFill>
              </a:rPr>
              <a:t>until they become blended and balanced as one. . .</a:t>
            </a:r>
            <a:endParaRPr lang="en-US" sz="44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nds-on-Heart.jpg"/>
          <p:cNvPicPr>
            <a:picLocks noChangeAspect="1"/>
          </p:cNvPicPr>
          <p:nvPr/>
        </p:nvPicPr>
        <p:blipFill>
          <a:blip r:embed="rId2" cstate="print"/>
          <a:stretch>
            <a:fillRect/>
          </a:stretch>
        </p:blipFill>
        <p:spPr>
          <a:xfrm>
            <a:off x="0" y="0"/>
            <a:ext cx="9144000" cy="6858000"/>
          </a:xfrm>
          <a:prstGeom prst="rect">
            <a:avLst/>
          </a:prstGeom>
        </p:spPr>
      </p:pic>
      <p:sp>
        <p:nvSpPr>
          <p:cNvPr id="8" name="TextBox 7"/>
          <p:cNvSpPr txBox="1"/>
          <p:nvPr/>
        </p:nvSpPr>
        <p:spPr>
          <a:xfrm>
            <a:off x="1676400" y="4953000"/>
            <a:ext cx="6400800" cy="1446550"/>
          </a:xfrm>
          <a:prstGeom prst="rect">
            <a:avLst/>
          </a:prstGeom>
          <a:noFill/>
        </p:spPr>
        <p:txBody>
          <a:bodyPr wrap="square" rtlCol="0">
            <a:spAutoFit/>
          </a:bodyPr>
          <a:lstStyle/>
          <a:p>
            <a:r>
              <a:rPr lang="en-US" sz="4400" dirty="0" smtClean="0">
                <a:solidFill>
                  <a:schemeClr val="bg1">
                    <a:lumMod val="95000"/>
                    <a:lumOff val="5000"/>
                  </a:schemeClr>
                </a:solidFill>
              </a:rPr>
              <a:t>Bring that new energy home to your heart…</a:t>
            </a:r>
            <a:endParaRPr lang="en-US" sz="44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iversal cycles of change.png"/>
          <p:cNvPicPr>
            <a:picLocks noChangeAspect="1"/>
          </p:cNvPicPr>
          <p:nvPr/>
        </p:nvPicPr>
        <p:blipFill>
          <a:blip r:embed="rId2" cstate="print"/>
          <a:stretch>
            <a:fillRect/>
          </a:stretch>
        </p:blipFill>
        <p:spPr>
          <a:xfrm>
            <a:off x="1295400" y="152400"/>
            <a:ext cx="6857999" cy="6469379"/>
          </a:xfrm>
          <a:prstGeom prst="rect">
            <a:avLst/>
          </a:prstGeom>
        </p:spPr>
      </p:pic>
      <p:sp>
        <p:nvSpPr>
          <p:cNvPr id="7" name="TextBox 6"/>
          <p:cNvSpPr txBox="1"/>
          <p:nvPr/>
        </p:nvSpPr>
        <p:spPr>
          <a:xfrm>
            <a:off x="2819400" y="4191000"/>
            <a:ext cx="3657600" cy="1384995"/>
          </a:xfrm>
          <a:prstGeom prst="rect">
            <a:avLst/>
          </a:prstGeom>
          <a:noFill/>
        </p:spPr>
        <p:txBody>
          <a:bodyPr wrap="square" rtlCol="0">
            <a:spAutoFit/>
          </a:bodyPr>
          <a:lstStyle/>
          <a:p>
            <a:pPr algn="ctr"/>
            <a:r>
              <a:rPr lang="en-US" sz="2800" b="1" dirty="0" smtClean="0">
                <a:solidFill>
                  <a:schemeClr val="bg1">
                    <a:lumMod val="95000"/>
                    <a:lumOff val="5000"/>
                  </a:schemeClr>
                </a:solidFill>
                <a:latin typeface="Consolas" pitchFamily="49" charset="0"/>
              </a:rPr>
              <a:t>DESIGNED TO HELP US LEARN, GROW AND PROGRESS</a:t>
            </a:r>
            <a:endParaRPr lang="en-US" sz="2800" b="1" dirty="0">
              <a:solidFill>
                <a:schemeClr val="bg1">
                  <a:lumMod val="95000"/>
                  <a:lumOff val="5000"/>
                </a:schemeClr>
              </a:solidFill>
              <a:latin typeface="Consolas" pitchFamily="49"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start small.jpg"/>
          <p:cNvPicPr>
            <a:picLocks noChangeAspect="1"/>
          </p:cNvPicPr>
          <p:nvPr/>
        </p:nvPicPr>
        <p:blipFill>
          <a:blip r:embed="rId2" cstate="print"/>
          <a:stretch>
            <a:fillRect/>
          </a:stretch>
        </p:blipFill>
        <p:spPr>
          <a:xfrm>
            <a:off x="-809608" y="0"/>
            <a:ext cx="10534212" cy="7010400"/>
          </a:xfrm>
          <a:prstGeom prst="rect">
            <a:avLst/>
          </a:prstGeom>
        </p:spPr>
      </p:pic>
      <p:sp>
        <p:nvSpPr>
          <p:cNvPr id="3" name="TextBox 2"/>
          <p:cNvSpPr txBox="1"/>
          <p:nvPr/>
        </p:nvSpPr>
        <p:spPr>
          <a:xfrm>
            <a:off x="1752600" y="5780782"/>
            <a:ext cx="6400800" cy="1077218"/>
          </a:xfrm>
          <a:prstGeom prst="rect">
            <a:avLst/>
          </a:prstGeom>
          <a:noFill/>
        </p:spPr>
        <p:txBody>
          <a:bodyPr wrap="square" rtlCol="0">
            <a:spAutoFit/>
          </a:bodyPr>
          <a:lstStyle/>
          <a:p>
            <a:r>
              <a:rPr lang="en-US" sz="3200" dirty="0" smtClean="0"/>
              <a:t>Life begins small in teaching us to turn our lemons into lemonade.</a:t>
            </a:r>
            <a:endParaRPr lang="en-US"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7848600" cy="6001643"/>
          </a:xfrm>
          <a:prstGeom prst="rect">
            <a:avLst/>
          </a:prstGeom>
          <a:noFill/>
        </p:spPr>
        <p:txBody>
          <a:bodyPr wrap="square" rtlCol="0">
            <a:spAutoFit/>
          </a:bodyPr>
          <a:lstStyle/>
          <a:p>
            <a:r>
              <a:rPr lang="en-US" sz="3200" dirty="0" smtClean="0"/>
              <a:t>Not only in giving us lessons, but also in giving us grist for our mills.</a:t>
            </a:r>
          </a:p>
          <a:p>
            <a:endParaRPr lang="en-US" sz="3200" dirty="0" smtClean="0"/>
          </a:p>
          <a:p>
            <a:r>
              <a:rPr lang="en-US" sz="3200" dirty="0" smtClean="0"/>
              <a:t>MOST of our patterns and cycles begin with incidents, and what we made of them in childhood.</a:t>
            </a:r>
          </a:p>
          <a:p>
            <a:endParaRPr lang="en-US" sz="3200" dirty="0" smtClean="0"/>
          </a:p>
          <a:p>
            <a:r>
              <a:rPr lang="en-US" sz="3200" dirty="0" smtClean="0"/>
              <a:t>Usually, an “opening scene” or first memory can give powerful clues to patterns that repeat in our lives.  Take time to journal your first memories and look for pertinent connections to current cycles of creation.</a:t>
            </a:r>
            <a:endParaRPr lang="en-US"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721384_orig.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133600" y="1447800"/>
            <a:ext cx="5181600" cy="3785652"/>
          </a:xfrm>
          <a:prstGeom prst="rect">
            <a:avLst/>
          </a:prstGeom>
          <a:noFill/>
        </p:spPr>
        <p:txBody>
          <a:bodyPr wrap="square" rtlCol="0">
            <a:spAutoFit/>
          </a:bodyPr>
          <a:lstStyle/>
          <a:p>
            <a:r>
              <a:rPr lang="en-US" sz="2400" dirty="0" smtClean="0">
                <a:solidFill>
                  <a:srgbClr val="0070C0"/>
                </a:solidFill>
              </a:rPr>
              <a:t>Every thought returns to the one who originated it.</a:t>
            </a:r>
          </a:p>
          <a:p>
            <a:endParaRPr lang="en-US" sz="2400" dirty="0" smtClean="0">
              <a:solidFill>
                <a:srgbClr val="0070C0"/>
              </a:solidFill>
            </a:endParaRPr>
          </a:p>
          <a:p>
            <a:r>
              <a:rPr lang="en-US" sz="2400" dirty="0" smtClean="0">
                <a:solidFill>
                  <a:srgbClr val="0070C0"/>
                </a:solidFill>
              </a:rPr>
              <a:t>Thoughts return multiplied by the images, actions and results of the cycle of creation.</a:t>
            </a:r>
          </a:p>
          <a:p>
            <a:endParaRPr lang="en-US" sz="2400" dirty="0" smtClean="0">
              <a:solidFill>
                <a:srgbClr val="0070C0"/>
              </a:solidFill>
            </a:endParaRPr>
          </a:p>
          <a:p>
            <a:r>
              <a:rPr lang="en-US" sz="2400" dirty="0" smtClean="0">
                <a:solidFill>
                  <a:srgbClr val="0070C0"/>
                </a:solidFill>
              </a:rPr>
              <a:t>It also accumulates the energies of others of similar thoughts, like iron filings to a magnet.</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nocence.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52400" y="152400"/>
            <a:ext cx="3124200" cy="2554545"/>
          </a:xfrm>
          <a:prstGeom prst="rect">
            <a:avLst/>
          </a:prstGeom>
          <a:noFill/>
        </p:spPr>
        <p:txBody>
          <a:bodyPr wrap="square" rtlCol="0">
            <a:spAutoFit/>
          </a:bodyPr>
          <a:lstStyle/>
          <a:p>
            <a:r>
              <a:rPr lang="en-US" sz="4000" dirty="0" smtClean="0">
                <a:solidFill>
                  <a:schemeClr val="bg1">
                    <a:lumMod val="95000"/>
                    <a:lumOff val="5000"/>
                  </a:schemeClr>
                </a:solidFill>
              </a:rPr>
              <a:t>Innocence</a:t>
            </a:r>
          </a:p>
          <a:p>
            <a:r>
              <a:rPr lang="en-US" sz="4000" dirty="0" smtClean="0">
                <a:solidFill>
                  <a:schemeClr val="bg1">
                    <a:lumMod val="95000"/>
                    <a:lumOff val="5000"/>
                  </a:schemeClr>
                </a:solidFill>
              </a:rPr>
              <a:t> is </a:t>
            </a:r>
          </a:p>
          <a:p>
            <a:r>
              <a:rPr lang="en-US" sz="4000" dirty="0" smtClean="0">
                <a:solidFill>
                  <a:schemeClr val="bg1">
                    <a:lumMod val="95000"/>
                    <a:lumOff val="5000"/>
                  </a:schemeClr>
                </a:solidFill>
              </a:rPr>
              <a:t>one </a:t>
            </a:r>
          </a:p>
          <a:p>
            <a:r>
              <a:rPr lang="en-US" sz="4000" dirty="0" smtClean="0">
                <a:solidFill>
                  <a:schemeClr val="bg1">
                    <a:lumMod val="95000"/>
                    <a:lumOff val="5000"/>
                  </a:schemeClr>
                </a:solidFill>
              </a:rPr>
              <a:t>thing. . . </a:t>
            </a:r>
            <a:endParaRPr lang="en-US" sz="4000" dirty="0">
              <a:solidFill>
                <a:schemeClr val="bg1">
                  <a:lumMod val="95000"/>
                  <a:lumOff val="5000"/>
                </a:schemeClr>
              </a:solidFill>
            </a:endParaRPr>
          </a:p>
        </p:txBody>
      </p:sp>
      <p:sp>
        <p:nvSpPr>
          <p:cNvPr id="4" name="TextBox 3"/>
          <p:cNvSpPr txBox="1"/>
          <p:nvPr/>
        </p:nvSpPr>
        <p:spPr>
          <a:xfrm>
            <a:off x="6477000" y="1600200"/>
            <a:ext cx="2362200" cy="5078313"/>
          </a:xfrm>
          <a:prstGeom prst="rect">
            <a:avLst/>
          </a:prstGeom>
          <a:noFill/>
        </p:spPr>
        <p:txBody>
          <a:bodyPr wrap="square" rtlCol="0">
            <a:spAutoFit/>
          </a:bodyPr>
          <a:lstStyle/>
          <a:p>
            <a:r>
              <a:rPr lang="en-US" sz="3600" dirty="0" smtClean="0">
                <a:solidFill>
                  <a:schemeClr val="bg1">
                    <a:lumMod val="95000"/>
                    <a:lumOff val="5000"/>
                  </a:schemeClr>
                </a:solidFill>
              </a:rPr>
              <a:t>Innocence</a:t>
            </a:r>
          </a:p>
          <a:p>
            <a:r>
              <a:rPr lang="en-US" sz="3600" dirty="0" smtClean="0">
                <a:solidFill>
                  <a:schemeClr val="bg1">
                    <a:lumMod val="95000"/>
                    <a:lumOff val="5000"/>
                  </a:schemeClr>
                </a:solidFill>
              </a:rPr>
              <a:t> is the place you are before you learn, or before you’ve had a chance to catch up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utterstock_1322751938.jpg"/>
          <p:cNvPicPr>
            <a:picLocks noChangeAspect="1"/>
          </p:cNvPicPr>
          <p:nvPr/>
        </p:nvPicPr>
        <p:blipFill>
          <a:blip r:embed="rId2" cstate="print"/>
          <a:stretch>
            <a:fillRect/>
          </a:stretch>
        </p:blipFill>
        <p:spPr>
          <a:xfrm>
            <a:off x="-1143000" y="-381000"/>
            <a:ext cx="10820400" cy="7315200"/>
          </a:xfrm>
          <a:prstGeom prst="rect">
            <a:avLst/>
          </a:prstGeom>
        </p:spPr>
      </p:pic>
      <p:sp>
        <p:nvSpPr>
          <p:cNvPr id="3" name="Text Placeholder 2"/>
          <p:cNvSpPr>
            <a:spLocks noGrp="1"/>
          </p:cNvSpPr>
          <p:nvPr>
            <p:ph type="body" sz="half" idx="2"/>
          </p:nvPr>
        </p:nvSpPr>
        <p:spPr>
          <a:xfrm>
            <a:off x="4191000" y="2971800"/>
            <a:ext cx="4724400" cy="3505200"/>
          </a:xfrm>
        </p:spPr>
        <p:txBody>
          <a:bodyPr>
            <a:noAutofit/>
          </a:bodyPr>
          <a:lstStyle/>
          <a:p>
            <a:r>
              <a:rPr lang="en-US" sz="2400" b="1" dirty="0" smtClean="0">
                <a:solidFill>
                  <a:schemeClr val="accent2">
                    <a:lumMod val="50000"/>
                  </a:schemeClr>
                </a:solidFill>
                <a:latin typeface="Century" pitchFamily="18" charset="0"/>
              </a:rPr>
              <a:t>We are creating our world at this very instant.</a:t>
            </a:r>
          </a:p>
          <a:p>
            <a:r>
              <a:rPr lang="en-US" sz="2400" b="1" dirty="0" smtClean="0">
                <a:solidFill>
                  <a:schemeClr val="accent2">
                    <a:lumMod val="50000"/>
                  </a:schemeClr>
                </a:solidFill>
                <a:latin typeface="Century" pitchFamily="18" charset="0"/>
              </a:rPr>
              <a:t>It is precisely as we THINK it is, and the moment we take responsibility for our reality, will be the moment we take control of our world</a:t>
            </a:r>
            <a:endParaRPr lang="en-US" sz="2400" b="1" dirty="0">
              <a:solidFill>
                <a:schemeClr val="accent2">
                  <a:lumMod val="50000"/>
                </a:schemeClr>
              </a:solidFill>
              <a:latin typeface="Century" pitchFamily="18" charset="0"/>
            </a:endParaRPr>
          </a:p>
        </p:txBody>
      </p:sp>
      <p:sp>
        <p:nvSpPr>
          <p:cNvPr id="2" name="Title 1"/>
          <p:cNvSpPr>
            <a:spLocks noGrp="1"/>
          </p:cNvSpPr>
          <p:nvPr>
            <p:ph type="title"/>
          </p:nvPr>
        </p:nvSpPr>
        <p:spPr>
          <a:xfrm>
            <a:off x="3124200" y="0"/>
            <a:ext cx="4648200" cy="2133600"/>
          </a:xfrm>
        </p:spPr>
        <p:txBody>
          <a:bodyPr>
            <a:noAutofit/>
          </a:bodyPr>
          <a:lstStyle/>
          <a:p>
            <a:pPr marL="514350" indent="-514350" algn="ctr"/>
            <a:r>
              <a:rPr lang="en-US" sz="4000" dirty="0" smtClean="0">
                <a:solidFill>
                  <a:schemeClr val="accent2">
                    <a:lumMod val="50000"/>
                  </a:schemeClr>
                </a:solidFill>
              </a:rPr>
              <a:t>We are the Cause</a:t>
            </a:r>
            <a:br>
              <a:rPr lang="en-US" sz="4000" dirty="0" smtClean="0">
                <a:solidFill>
                  <a:schemeClr val="accent2">
                    <a:lumMod val="50000"/>
                  </a:schemeClr>
                </a:solidFill>
              </a:rPr>
            </a:br>
            <a:r>
              <a:rPr lang="en-US" sz="4000" dirty="0" smtClean="0">
                <a:solidFill>
                  <a:schemeClr val="accent2">
                    <a:lumMod val="50000"/>
                  </a:schemeClr>
                </a:solidFill>
              </a:rPr>
              <a:t> and </a:t>
            </a:r>
            <a:br>
              <a:rPr lang="en-US" sz="4000" dirty="0" smtClean="0">
                <a:solidFill>
                  <a:schemeClr val="accent2">
                    <a:lumMod val="50000"/>
                  </a:schemeClr>
                </a:solidFill>
              </a:rPr>
            </a:br>
            <a:r>
              <a:rPr lang="en-US" sz="4000" dirty="0" smtClean="0">
                <a:solidFill>
                  <a:schemeClr val="accent2">
                    <a:lumMod val="50000"/>
                  </a:schemeClr>
                </a:solidFill>
              </a:rPr>
              <a:t>We are the Effect</a:t>
            </a:r>
            <a:endParaRPr lang="en-US" sz="40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52400"/>
            <a:ext cx="9753600" cy="7162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lumMod val="95000"/>
                  <a:lumOff val="5000"/>
                </a:schemeClr>
              </a:solidFill>
            </a:endParaRPr>
          </a:p>
        </p:txBody>
      </p:sp>
      <p:pic>
        <p:nvPicPr>
          <p:cNvPr id="2" name="Picture 1" descr="knowledge-of-ignorance-can-propel-us-forward.jpg"/>
          <p:cNvPicPr>
            <a:picLocks noChangeAspect="1"/>
          </p:cNvPicPr>
          <p:nvPr/>
        </p:nvPicPr>
        <p:blipFill>
          <a:blip r:embed="rId2" cstate="print"/>
          <a:stretch>
            <a:fillRect/>
          </a:stretch>
        </p:blipFill>
        <p:spPr>
          <a:xfrm>
            <a:off x="-304800" y="-228600"/>
            <a:ext cx="9448800" cy="5275580"/>
          </a:xfrm>
          <a:prstGeom prst="rect">
            <a:avLst/>
          </a:prstGeom>
        </p:spPr>
      </p:pic>
      <p:sp>
        <p:nvSpPr>
          <p:cNvPr id="4" name="TextBox 3"/>
          <p:cNvSpPr txBox="1"/>
          <p:nvPr/>
        </p:nvSpPr>
        <p:spPr>
          <a:xfrm>
            <a:off x="0" y="5105400"/>
            <a:ext cx="8763000" cy="1754326"/>
          </a:xfrm>
          <a:prstGeom prst="rect">
            <a:avLst/>
          </a:prstGeom>
          <a:noFill/>
        </p:spPr>
        <p:txBody>
          <a:bodyPr wrap="square" rtlCol="0">
            <a:spAutoFit/>
          </a:bodyPr>
          <a:lstStyle/>
          <a:p>
            <a:pPr algn="ctr"/>
            <a:r>
              <a:rPr lang="en-US" sz="5400" dirty="0" smtClean="0">
                <a:solidFill>
                  <a:schemeClr val="bg1">
                    <a:lumMod val="95000"/>
                    <a:lumOff val="5000"/>
                  </a:schemeClr>
                </a:solidFill>
              </a:rPr>
              <a:t>Is choosing to </a:t>
            </a:r>
            <a:r>
              <a:rPr lang="en-US" sz="5400" dirty="0" smtClean="0">
                <a:solidFill>
                  <a:schemeClr val="bg1">
                    <a:lumMod val="95000"/>
                    <a:lumOff val="5000"/>
                  </a:schemeClr>
                </a:solidFill>
              </a:rPr>
              <a:t>ignore</a:t>
            </a:r>
          </a:p>
          <a:p>
            <a:pPr algn="ctr"/>
            <a:r>
              <a:rPr lang="en-US" sz="5400" dirty="0" smtClean="0">
                <a:solidFill>
                  <a:schemeClr val="bg1">
                    <a:lumMod val="95000"/>
                    <a:lumOff val="5000"/>
                  </a:schemeClr>
                </a:solidFill>
              </a:rPr>
              <a:t>(also known as Denial)</a:t>
            </a:r>
            <a:endParaRPr lang="en-US" sz="54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 a cave.jpg"/>
          <p:cNvPicPr>
            <a:picLocks noChangeAspect="1"/>
          </p:cNvPicPr>
          <p:nvPr/>
        </p:nvPicPr>
        <p:blipFill>
          <a:blip r:embed="rId2" cstate="print"/>
          <a:stretch>
            <a:fillRect/>
          </a:stretch>
        </p:blipFill>
        <p:spPr>
          <a:xfrm>
            <a:off x="-1" y="0"/>
            <a:ext cx="10281859" cy="6858000"/>
          </a:xfrm>
          <a:prstGeom prst="rect">
            <a:avLst/>
          </a:prstGeom>
        </p:spPr>
      </p:pic>
      <p:sp>
        <p:nvSpPr>
          <p:cNvPr id="4" name="TextBox 3"/>
          <p:cNvSpPr txBox="1"/>
          <p:nvPr/>
        </p:nvSpPr>
        <p:spPr>
          <a:xfrm>
            <a:off x="533400" y="228600"/>
            <a:ext cx="8610600" cy="1815882"/>
          </a:xfrm>
          <a:prstGeom prst="rect">
            <a:avLst/>
          </a:prstGeom>
          <a:noFill/>
        </p:spPr>
        <p:txBody>
          <a:bodyPr wrap="square" rtlCol="0">
            <a:spAutoFit/>
          </a:bodyPr>
          <a:lstStyle/>
          <a:p>
            <a:r>
              <a:rPr lang="en-US" sz="4400" dirty="0" smtClean="0"/>
              <a:t>Real knowledge is to know the extent of one’s ignorance</a:t>
            </a:r>
          </a:p>
          <a:p>
            <a:pPr algn="r"/>
            <a:r>
              <a:rPr lang="en-US" sz="2400" dirty="0" smtClean="0"/>
              <a:t>Confucius</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mazing wave.jpg"/>
          <p:cNvPicPr>
            <a:picLocks noChangeAspect="1"/>
          </p:cNvPicPr>
          <p:nvPr/>
        </p:nvPicPr>
        <p:blipFill>
          <a:blip r:embed="rId2" cstate="print"/>
          <a:stretch>
            <a:fillRect/>
          </a:stretch>
        </p:blipFill>
        <p:spPr>
          <a:xfrm>
            <a:off x="0" y="0"/>
            <a:ext cx="9144000" cy="6858000"/>
          </a:xfrm>
          <a:prstGeom prst="rect">
            <a:avLst/>
          </a:prstGeom>
        </p:spPr>
      </p:pic>
      <p:sp>
        <p:nvSpPr>
          <p:cNvPr id="7" name="TextBox 6"/>
          <p:cNvSpPr txBox="1"/>
          <p:nvPr/>
        </p:nvSpPr>
        <p:spPr>
          <a:xfrm>
            <a:off x="457200" y="152400"/>
            <a:ext cx="8077200" cy="1384995"/>
          </a:xfrm>
          <a:prstGeom prst="rect">
            <a:avLst/>
          </a:prstGeom>
          <a:noFill/>
        </p:spPr>
        <p:txBody>
          <a:bodyPr wrap="square" rtlCol="0">
            <a:spAutoFit/>
          </a:bodyPr>
          <a:lstStyle/>
          <a:p>
            <a:r>
              <a:rPr lang="en-US" sz="2800" b="1" dirty="0" smtClean="0"/>
              <a:t>If you are still breathing, you have issues in your life that need to be addressed, and about which you are in denial.</a:t>
            </a:r>
            <a:endParaRPr lang="en-US" sz="2800" b="1" dirty="0"/>
          </a:p>
        </p:txBody>
      </p:sp>
      <p:sp>
        <p:nvSpPr>
          <p:cNvPr id="8" name="TextBox 7"/>
          <p:cNvSpPr txBox="1"/>
          <p:nvPr/>
        </p:nvSpPr>
        <p:spPr>
          <a:xfrm>
            <a:off x="-152400" y="5638800"/>
            <a:ext cx="9067800" cy="954107"/>
          </a:xfrm>
          <a:prstGeom prst="rect">
            <a:avLst/>
          </a:prstGeom>
          <a:noFill/>
        </p:spPr>
        <p:txBody>
          <a:bodyPr wrap="square" rtlCol="0">
            <a:spAutoFit/>
          </a:bodyPr>
          <a:lstStyle/>
          <a:p>
            <a:pPr algn="r"/>
            <a:r>
              <a:rPr lang="en-US" sz="2800" b="1" dirty="0" smtClean="0"/>
              <a:t>You are in good company. </a:t>
            </a:r>
          </a:p>
          <a:p>
            <a:pPr algn="r"/>
            <a:r>
              <a:rPr lang="en-US" sz="2800" b="1" dirty="0" smtClean="0"/>
              <a:t>We are all in this boat together.</a:t>
            </a:r>
            <a:endParaRPr lang="en-US" sz="28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296400" cy="701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piral-199x300.png"/>
          <p:cNvPicPr>
            <a:picLocks noChangeAspect="1"/>
          </p:cNvPicPr>
          <p:nvPr/>
        </p:nvPicPr>
        <p:blipFill>
          <a:blip r:embed="rId2" cstate="print"/>
          <a:stretch>
            <a:fillRect/>
          </a:stretch>
        </p:blipFill>
        <p:spPr>
          <a:xfrm>
            <a:off x="4872482" y="304800"/>
            <a:ext cx="4195318" cy="6324600"/>
          </a:xfrm>
          <a:prstGeom prst="rect">
            <a:avLst/>
          </a:prstGeom>
        </p:spPr>
      </p:pic>
      <p:sp>
        <p:nvSpPr>
          <p:cNvPr id="4" name="TextBox 3"/>
          <p:cNvSpPr txBox="1"/>
          <p:nvPr/>
        </p:nvSpPr>
        <p:spPr>
          <a:xfrm>
            <a:off x="381000" y="685800"/>
            <a:ext cx="4419600" cy="6001643"/>
          </a:xfrm>
          <a:prstGeom prst="rect">
            <a:avLst/>
          </a:prstGeom>
          <a:noFill/>
        </p:spPr>
        <p:txBody>
          <a:bodyPr wrap="square" rtlCol="0">
            <a:spAutoFit/>
          </a:bodyPr>
          <a:lstStyle/>
          <a:p>
            <a:r>
              <a:rPr lang="en-US" sz="3200" dirty="0" smtClean="0">
                <a:solidFill>
                  <a:srgbClr val="7030A0"/>
                </a:solidFill>
              </a:rPr>
              <a:t>AND. . .</a:t>
            </a:r>
          </a:p>
          <a:p>
            <a:endParaRPr lang="en-US" sz="3200" dirty="0" smtClean="0">
              <a:solidFill>
                <a:srgbClr val="7030A0"/>
              </a:solidFill>
            </a:endParaRPr>
          </a:p>
          <a:p>
            <a:r>
              <a:rPr lang="en-US" sz="3200" dirty="0" smtClean="0">
                <a:solidFill>
                  <a:srgbClr val="7030A0"/>
                </a:solidFill>
              </a:rPr>
              <a:t>We can always choose again!</a:t>
            </a:r>
          </a:p>
          <a:p>
            <a:endParaRPr lang="en-US" sz="3200" dirty="0" smtClean="0">
              <a:solidFill>
                <a:srgbClr val="7030A0"/>
              </a:solidFill>
            </a:endParaRPr>
          </a:p>
          <a:p>
            <a:r>
              <a:rPr lang="en-US" sz="3200" dirty="0" smtClean="0">
                <a:solidFill>
                  <a:srgbClr val="7030A0"/>
                </a:solidFill>
              </a:rPr>
              <a:t>We can always work our way up the spiral of life toward the next, wider, more expanded level of awakening.</a:t>
            </a:r>
          </a:p>
          <a:p>
            <a:endParaRPr lang="en-US" sz="3200" dirty="0" smtClean="0">
              <a:solidFill>
                <a:srgbClr val="7030A0"/>
              </a:solidFill>
            </a:endParaRPr>
          </a:p>
          <a:p>
            <a:endParaRPr lang="en-US" sz="3200" dirty="0" smtClean="0">
              <a:solidFill>
                <a:srgbClr val="7030A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ed it and reap.jpg"/>
          <p:cNvPicPr>
            <a:picLocks noChangeAspect="1"/>
          </p:cNvPicPr>
          <p:nvPr/>
        </p:nvPicPr>
        <p:blipFill>
          <a:blip r:embed="rId2" cstate="print"/>
          <a:stretch>
            <a:fillRect/>
          </a:stretch>
        </p:blipFill>
        <p:spPr>
          <a:xfrm>
            <a:off x="152400" y="163629"/>
            <a:ext cx="8763000" cy="654197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utterstock_566937082.jpg"/>
          <p:cNvPicPr>
            <a:picLocks noChangeAspect="1"/>
          </p:cNvPicPr>
          <p:nvPr/>
        </p:nvPicPr>
        <p:blipFill>
          <a:blip r:embed="rId2" cstate="print"/>
          <a:stretch>
            <a:fillRect/>
          </a:stretch>
        </p:blipFill>
        <p:spPr>
          <a:xfrm>
            <a:off x="-381000" y="0"/>
            <a:ext cx="9525000" cy="7010400"/>
          </a:xfrm>
          <a:prstGeom prst="rect">
            <a:avLst/>
          </a:prstGeom>
        </p:spPr>
      </p:pic>
      <p:sp>
        <p:nvSpPr>
          <p:cNvPr id="5" name="TextBox 4"/>
          <p:cNvSpPr txBox="1"/>
          <p:nvPr/>
        </p:nvSpPr>
        <p:spPr>
          <a:xfrm>
            <a:off x="3657600" y="685800"/>
            <a:ext cx="5105400" cy="4401205"/>
          </a:xfrm>
          <a:prstGeom prst="rect">
            <a:avLst/>
          </a:prstGeom>
          <a:noFill/>
        </p:spPr>
        <p:txBody>
          <a:bodyPr wrap="square" rtlCol="0">
            <a:spAutoFit/>
          </a:bodyPr>
          <a:lstStyle/>
          <a:p>
            <a:r>
              <a:rPr lang="en-US" sz="4000" dirty="0" smtClean="0">
                <a:solidFill>
                  <a:schemeClr val="bg1"/>
                </a:solidFill>
              </a:rPr>
              <a:t>To ‘respond ably’ we must be able to take stock of what choices we have made that bring us to the place we want to turn around</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53000" y="-152400"/>
            <a:ext cx="4572000" cy="7162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2"/>
          </p:nvPr>
        </p:nvSpPr>
        <p:spPr>
          <a:xfrm>
            <a:off x="5486400" y="1066800"/>
            <a:ext cx="3581400" cy="5410200"/>
          </a:xfrm>
        </p:spPr>
        <p:txBody>
          <a:bodyPr>
            <a:noAutofit/>
          </a:bodyPr>
          <a:lstStyle/>
          <a:p>
            <a:r>
              <a:rPr lang="en-US" sz="2400" dirty="0" smtClean="0">
                <a:solidFill>
                  <a:schemeClr val="tx1"/>
                </a:solidFill>
              </a:rPr>
              <a:t>If you are alive –</a:t>
            </a:r>
          </a:p>
          <a:p>
            <a:r>
              <a:rPr lang="en-US" sz="2400" dirty="0" smtClean="0">
                <a:solidFill>
                  <a:schemeClr val="tx1"/>
                </a:solidFill>
              </a:rPr>
              <a:t>If you are in this class –</a:t>
            </a:r>
          </a:p>
          <a:p>
            <a:r>
              <a:rPr lang="en-US" sz="2400" dirty="0" smtClean="0">
                <a:solidFill>
                  <a:schemeClr val="tx1"/>
                </a:solidFill>
              </a:rPr>
              <a:t>There are things you wish you could have done or could now do differently</a:t>
            </a:r>
          </a:p>
          <a:p>
            <a:r>
              <a:rPr lang="en-US" sz="2400" dirty="0" smtClean="0">
                <a:solidFill>
                  <a:schemeClr val="tx1"/>
                </a:solidFill>
              </a:rPr>
              <a:t>No one </a:t>
            </a:r>
            <a:r>
              <a:rPr lang="en-US" sz="2400" b="1" dirty="0" smtClean="0">
                <a:solidFill>
                  <a:schemeClr val="tx1"/>
                </a:solidFill>
              </a:rPr>
              <a:t>ACCIDENTALLY</a:t>
            </a:r>
            <a:r>
              <a:rPr lang="en-US" sz="2400" dirty="0" smtClean="0">
                <a:solidFill>
                  <a:schemeClr val="tx1"/>
                </a:solidFill>
              </a:rPr>
              <a:t> lives a life of absolute peace, joy, love, health, wealth, and wisdom. </a:t>
            </a:r>
          </a:p>
        </p:txBody>
      </p:sp>
      <p:pic>
        <p:nvPicPr>
          <p:cNvPr id="9" name="Picture 8" descr="cloud-photography-2.jpg"/>
          <p:cNvPicPr>
            <a:picLocks noChangeAspect="1"/>
          </p:cNvPicPr>
          <p:nvPr/>
        </p:nvPicPr>
        <p:blipFill>
          <a:blip r:embed="rId2" cstate="print"/>
          <a:stretch>
            <a:fillRect/>
          </a:stretch>
        </p:blipFill>
        <p:spPr>
          <a:xfrm>
            <a:off x="0" y="0"/>
            <a:ext cx="5257800" cy="68707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0"/>
            <a:ext cx="9525000" cy="7010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olden-1321410_1280.png"/>
          <p:cNvPicPr>
            <a:picLocks noChangeAspect="1"/>
          </p:cNvPicPr>
          <p:nvPr/>
        </p:nvPicPr>
        <p:blipFill>
          <a:blip r:embed="rId2" cstate="print"/>
          <a:stretch>
            <a:fillRect/>
          </a:stretch>
        </p:blipFill>
        <p:spPr>
          <a:xfrm>
            <a:off x="0" y="-76200"/>
            <a:ext cx="9144000" cy="6019800"/>
          </a:xfrm>
          <a:prstGeom prst="rect">
            <a:avLst/>
          </a:prstGeom>
        </p:spPr>
      </p:pic>
      <p:sp>
        <p:nvSpPr>
          <p:cNvPr id="3" name="TextBox 2"/>
          <p:cNvSpPr txBox="1"/>
          <p:nvPr/>
        </p:nvSpPr>
        <p:spPr>
          <a:xfrm>
            <a:off x="304800" y="5943600"/>
            <a:ext cx="8610600" cy="707886"/>
          </a:xfrm>
          <a:prstGeom prst="rect">
            <a:avLst/>
          </a:prstGeom>
          <a:noFill/>
        </p:spPr>
        <p:txBody>
          <a:bodyPr wrap="square" rtlCol="0">
            <a:spAutoFit/>
          </a:bodyPr>
          <a:lstStyle/>
          <a:p>
            <a:pPr algn="ctr"/>
            <a:r>
              <a:rPr lang="en-US" sz="4000" dirty="0" smtClean="0">
                <a:solidFill>
                  <a:schemeClr val="accent3">
                    <a:lumMod val="60000"/>
                    <a:lumOff val="40000"/>
                  </a:schemeClr>
                </a:solidFill>
              </a:rPr>
              <a:t>THE GOLDEN RULE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sstown bald sunset.jpg"/>
          <p:cNvPicPr>
            <a:picLocks noChangeAspect="1"/>
          </p:cNvPicPr>
          <p:nvPr/>
        </p:nvPicPr>
        <p:blipFill>
          <a:blip r:embed="rId2" cstate="print"/>
          <a:stretch>
            <a:fillRect/>
          </a:stretch>
        </p:blipFill>
        <p:spPr>
          <a:xfrm>
            <a:off x="0" y="0"/>
            <a:ext cx="9296400" cy="6831163"/>
          </a:xfrm>
          <a:prstGeom prst="rect">
            <a:avLst/>
          </a:prstGeom>
        </p:spPr>
      </p:pic>
      <p:sp>
        <p:nvSpPr>
          <p:cNvPr id="3" name="TextBox 2"/>
          <p:cNvSpPr txBox="1"/>
          <p:nvPr/>
        </p:nvSpPr>
        <p:spPr>
          <a:xfrm>
            <a:off x="990600" y="304800"/>
            <a:ext cx="7807907" cy="6001643"/>
          </a:xfrm>
          <a:prstGeom prst="rect">
            <a:avLst/>
          </a:prstGeom>
          <a:noFill/>
        </p:spPr>
        <p:txBody>
          <a:bodyPr wrap="none" rtlCol="0">
            <a:spAutoFit/>
          </a:bodyPr>
          <a:lstStyle/>
          <a:p>
            <a:pPr algn="r"/>
            <a:r>
              <a:rPr lang="en-US" sz="2400" b="1" dirty="0" smtClean="0">
                <a:latin typeface="Engravers MT" pitchFamily="18" charset="0"/>
              </a:rPr>
              <a:t>We know this Law by many names:</a:t>
            </a:r>
          </a:p>
          <a:p>
            <a:pPr algn="r"/>
            <a:endParaRPr lang="en-US" sz="3600" dirty="0" smtClean="0"/>
          </a:p>
          <a:p>
            <a:pPr algn="r"/>
            <a:r>
              <a:rPr lang="en-US" sz="3600" dirty="0" smtClean="0"/>
              <a:t>What goes around comes around</a:t>
            </a:r>
          </a:p>
          <a:p>
            <a:pPr algn="r">
              <a:buFont typeface="Arial" pitchFamily="34" charset="0"/>
              <a:buChar char="•"/>
            </a:pPr>
            <a:endParaRPr lang="en-US" sz="3600" dirty="0" smtClean="0"/>
          </a:p>
          <a:p>
            <a:pPr algn="r"/>
            <a:r>
              <a:rPr lang="en-US" sz="3600" dirty="0" smtClean="0"/>
              <a:t>You reap what you sow</a:t>
            </a:r>
          </a:p>
          <a:p>
            <a:pPr algn="r">
              <a:buFont typeface="Arial" pitchFamily="34" charset="0"/>
              <a:buChar char="•"/>
            </a:pPr>
            <a:endParaRPr lang="en-US" sz="3600" dirty="0" smtClean="0"/>
          </a:p>
          <a:p>
            <a:pPr algn="r"/>
            <a:r>
              <a:rPr lang="en-US" sz="3600" dirty="0" smtClean="0"/>
              <a:t>The Law of the Harvest</a:t>
            </a:r>
          </a:p>
          <a:p>
            <a:pPr algn="r">
              <a:buFont typeface="Arial" pitchFamily="34" charset="0"/>
              <a:buChar char="•"/>
            </a:pPr>
            <a:endParaRPr lang="en-US" sz="3600" dirty="0" smtClean="0"/>
          </a:p>
          <a:p>
            <a:pPr algn="r"/>
            <a:r>
              <a:rPr lang="en-US" sz="3600" dirty="0" smtClean="0"/>
              <a:t>Karma</a:t>
            </a:r>
          </a:p>
          <a:p>
            <a:pPr algn="r"/>
            <a:endParaRPr lang="en-US" sz="3600" dirty="0"/>
          </a:p>
          <a:p>
            <a:pPr algn="r"/>
            <a:r>
              <a:rPr lang="en-US" sz="3600" dirty="0" smtClean="0"/>
              <a:t>The Law of Cause and Effect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and white fibonachi.jpg"/>
          <p:cNvPicPr>
            <a:picLocks noChangeAspect="1"/>
          </p:cNvPicPr>
          <p:nvPr/>
        </p:nvPicPr>
        <p:blipFill>
          <a:blip r:embed="rId2" cstate="print"/>
          <a:stretch>
            <a:fillRect/>
          </a:stretch>
        </p:blipFill>
        <p:spPr>
          <a:xfrm>
            <a:off x="0" y="0"/>
            <a:ext cx="9448800" cy="7239000"/>
          </a:xfrm>
          <a:prstGeom prst="rect">
            <a:avLst/>
          </a:prstGeom>
        </p:spPr>
      </p:pic>
      <p:sp>
        <p:nvSpPr>
          <p:cNvPr id="6" name="TextBox 5"/>
          <p:cNvSpPr txBox="1"/>
          <p:nvPr/>
        </p:nvSpPr>
        <p:spPr>
          <a:xfrm>
            <a:off x="152400" y="152400"/>
            <a:ext cx="4724400" cy="1384995"/>
          </a:xfrm>
          <a:prstGeom prst="rect">
            <a:avLst/>
          </a:prstGeom>
          <a:noFill/>
        </p:spPr>
        <p:txBody>
          <a:bodyPr wrap="square" rtlCol="0">
            <a:spAutoFit/>
          </a:bodyPr>
          <a:lstStyle/>
          <a:p>
            <a:r>
              <a:rPr lang="en-US" sz="2800" dirty="0" smtClean="0"/>
              <a:t>The cycle of every creation begins with a</a:t>
            </a:r>
          </a:p>
          <a:p>
            <a:r>
              <a:rPr lang="en-US" sz="2800" dirty="0" smtClean="0"/>
              <a:t>THOUGHT</a:t>
            </a:r>
            <a:endParaRPr lang="en-US" sz="2800" dirty="0"/>
          </a:p>
        </p:txBody>
      </p:sp>
      <p:sp>
        <p:nvSpPr>
          <p:cNvPr id="7" name="Rectangle 6"/>
          <p:cNvSpPr/>
          <p:nvPr/>
        </p:nvSpPr>
        <p:spPr>
          <a:xfrm>
            <a:off x="4572000" y="4611231"/>
            <a:ext cx="4572000" cy="2246769"/>
          </a:xfrm>
          <a:prstGeom prst="rect">
            <a:avLst/>
          </a:prstGeom>
        </p:spPr>
        <p:txBody>
          <a:bodyPr>
            <a:spAutoFit/>
          </a:bodyPr>
          <a:lstStyle/>
          <a:p>
            <a:r>
              <a:rPr lang="en-US" sz="2800" dirty="0" smtClean="0"/>
              <a:t>Which then  passes through the realms of </a:t>
            </a:r>
          </a:p>
          <a:p>
            <a:r>
              <a:rPr lang="en-US" sz="2800" dirty="0" smtClean="0"/>
              <a:t>Mental</a:t>
            </a:r>
          </a:p>
          <a:p>
            <a:r>
              <a:rPr lang="en-US" sz="2800" dirty="0" smtClean="0"/>
              <a:t>Emotional,  and</a:t>
            </a:r>
          </a:p>
          <a:p>
            <a:r>
              <a:rPr lang="en-US" sz="2800" dirty="0" smtClean="0"/>
              <a:t>Physical development</a:t>
            </a:r>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23050</TotalTime>
  <Words>1324</Words>
  <Application>Microsoft Office PowerPoint</Application>
  <PresentationFormat>On-screen Show (4:3)</PresentationFormat>
  <Paragraphs>191</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Paper</vt:lpstr>
      <vt:lpstr>Skills  for  Life</vt:lpstr>
      <vt:lpstr>This presentation created by  Julia Fairchild  with loving Aloha</vt:lpstr>
      <vt:lpstr>The Principle of  Cause and Effect</vt:lpstr>
      <vt:lpstr>We are the Cause  and  We are the Effect</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for Life</dc:title>
  <dc:creator>FairJulia1952</dc:creator>
  <cp:lastModifiedBy>FairJulia1952</cp:lastModifiedBy>
  <cp:revision>127</cp:revision>
  <dcterms:created xsi:type="dcterms:W3CDTF">2016-12-30T19:26:58Z</dcterms:created>
  <dcterms:modified xsi:type="dcterms:W3CDTF">2019-08-13T19:31:03Z</dcterms:modified>
</cp:coreProperties>
</file>