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6" r:id="rId2"/>
    <p:sldId id="308" r:id="rId3"/>
    <p:sldId id="275" r:id="rId4"/>
    <p:sldId id="278" r:id="rId5"/>
    <p:sldId id="306" r:id="rId6"/>
    <p:sldId id="258" r:id="rId7"/>
    <p:sldId id="266" r:id="rId8"/>
    <p:sldId id="259" r:id="rId9"/>
    <p:sldId id="267" r:id="rId10"/>
    <p:sldId id="265" r:id="rId11"/>
    <p:sldId id="279" r:id="rId12"/>
    <p:sldId id="271" r:id="rId13"/>
    <p:sldId id="268" r:id="rId14"/>
    <p:sldId id="257" r:id="rId15"/>
    <p:sldId id="262" r:id="rId16"/>
    <p:sldId id="277" r:id="rId17"/>
    <p:sldId id="260" r:id="rId18"/>
    <p:sldId id="261" r:id="rId19"/>
    <p:sldId id="263" r:id="rId20"/>
    <p:sldId id="269" r:id="rId21"/>
    <p:sldId id="272" r:id="rId22"/>
    <p:sldId id="280" r:id="rId23"/>
    <p:sldId id="281" r:id="rId24"/>
    <p:sldId id="286" r:id="rId25"/>
    <p:sldId id="285" r:id="rId26"/>
    <p:sldId id="290" r:id="rId27"/>
    <p:sldId id="291" r:id="rId28"/>
    <p:sldId id="292" r:id="rId29"/>
    <p:sldId id="293" r:id="rId30"/>
    <p:sldId id="295" r:id="rId31"/>
    <p:sldId id="296" r:id="rId32"/>
    <p:sldId id="297" r:id="rId33"/>
    <p:sldId id="298" r:id="rId34"/>
    <p:sldId id="299" r:id="rId35"/>
    <p:sldId id="304" r:id="rId36"/>
    <p:sldId id="300" r:id="rId37"/>
    <p:sldId id="30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00F26D"/>
    <a:srgbClr val="FF00FF"/>
    <a:srgbClr val="202519"/>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86683" autoAdjust="0"/>
  </p:normalViewPr>
  <p:slideViewPr>
    <p:cSldViewPr>
      <p:cViewPr varScale="1">
        <p:scale>
          <a:sx n="74" d="100"/>
          <a:sy n="74" d="100"/>
        </p:scale>
        <p:origin x="18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B1444-DE83-4096-B90A-272B971D30CB}" type="datetimeFigureOut">
              <a:rPr lang="en-US" smtClean="0"/>
              <a:pPr/>
              <a:t>8/30/2019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59E2C-200A-42B6-ACD0-266E9443CB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said that if one sees ‘coming’ first, they are more optimistic, and ‘going’ first denotes pessimism as a first response.  Being able to see both if helpful in understanding how easily our brains perceive that which we are unaware of.</a:t>
            </a:r>
          </a:p>
        </p:txBody>
      </p:sp>
      <p:sp>
        <p:nvSpPr>
          <p:cNvPr id="4" name="Slide Number Placeholder 3"/>
          <p:cNvSpPr>
            <a:spLocks noGrp="1"/>
          </p:cNvSpPr>
          <p:nvPr>
            <p:ph type="sldNum" sz="quarter" idx="5"/>
          </p:nvPr>
        </p:nvSpPr>
        <p:spPr/>
        <p:txBody>
          <a:bodyPr/>
          <a:lstStyle/>
          <a:p>
            <a:fld id="{B4D59E2C-200A-42B6-ACD0-266E9443CBFC}" type="slidenum">
              <a:rPr lang="en-US" smtClean="0"/>
              <a:pPr/>
              <a:t>14</a:t>
            </a:fld>
            <a:endParaRPr lang="en-US"/>
          </a:p>
        </p:txBody>
      </p:sp>
    </p:spTree>
    <p:extLst>
      <p:ext uri="{BB962C8B-B14F-4D97-AF65-F5344CB8AC3E}">
        <p14:creationId xmlns:p14="http://schemas.microsoft.com/office/powerpoint/2010/main" val="54886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59E2C-200A-42B6-ACD0-266E9443CBFC}" type="slidenum">
              <a:rPr lang="en-US" smtClean="0"/>
              <a:pPr/>
              <a:t>24</a:t>
            </a:fld>
            <a:endParaRPr lang="en-US"/>
          </a:p>
        </p:txBody>
      </p:sp>
    </p:spTree>
    <p:extLst>
      <p:ext uri="{BB962C8B-B14F-4D97-AF65-F5344CB8AC3E}">
        <p14:creationId xmlns:p14="http://schemas.microsoft.com/office/powerpoint/2010/main" val="4104941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59E2C-200A-42B6-ACD0-266E9443CBFC}" type="slidenum">
              <a:rPr lang="en-US" smtClean="0"/>
              <a:pPr/>
              <a:t>27</a:t>
            </a:fld>
            <a:endParaRPr lang="en-US"/>
          </a:p>
        </p:txBody>
      </p:sp>
    </p:spTree>
    <p:extLst>
      <p:ext uri="{BB962C8B-B14F-4D97-AF65-F5344CB8AC3E}">
        <p14:creationId xmlns:p14="http://schemas.microsoft.com/office/powerpoint/2010/main" val="220013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D59E2C-200A-42B6-ACD0-266E9443CBFC}"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C014740-B696-419F-AB6C-F21116EAD8AD}" type="datetimeFigureOut">
              <a:rPr lang="en-US" smtClean="0"/>
              <a:pPr/>
              <a:t>8/30/2019</a:t>
            </a:fld>
            <a:endParaRPr lang="en-US"/>
          </a:p>
        </p:txBody>
      </p:sp>
      <p:sp>
        <p:nvSpPr>
          <p:cNvPr id="16" name="Slide Number Placeholder 15"/>
          <p:cNvSpPr>
            <a:spLocks noGrp="1"/>
          </p:cNvSpPr>
          <p:nvPr>
            <p:ph type="sldNum" sz="quarter" idx="11"/>
          </p:nvPr>
        </p:nvSpPr>
        <p:spPr/>
        <p:txBody>
          <a:bodyPr/>
          <a:lstStyle/>
          <a:p>
            <a:fld id="{78B3CE4A-CF73-43E5-BD3F-074A5DBFE06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014740-B696-419F-AB6C-F21116EAD8AD}"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014740-B696-419F-AB6C-F21116EAD8AD}"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3C014740-B696-419F-AB6C-F21116EAD8AD}" type="datetimeFigureOut">
              <a:rPr lang="en-US" smtClean="0"/>
              <a:pPr/>
              <a:t>8/30/2019</a:t>
            </a:fld>
            <a:endParaRPr lang="en-US"/>
          </a:p>
        </p:txBody>
      </p:sp>
      <p:sp>
        <p:nvSpPr>
          <p:cNvPr id="15" name="Slide Number Placeholder 14"/>
          <p:cNvSpPr>
            <a:spLocks noGrp="1"/>
          </p:cNvSpPr>
          <p:nvPr>
            <p:ph type="sldNum" sz="quarter" idx="15"/>
          </p:nvPr>
        </p:nvSpPr>
        <p:spPr/>
        <p:txBody>
          <a:bodyPr/>
          <a:lstStyle>
            <a:lvl1pPr algn="ctr">
              <a:defRPr/>
            </a:lvl1pPr>
          </a:lstStyle>
          <a:p>
            <a:fld id="{78B3CE4A-CF73-43E5-BD3F-074A5DBFE06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014740-B696-419F-AB6C-F21116EAD8AD}"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014740-B696-419F-AB6C-F21116EAD8AD}" type="datetimeFigureOut">
              <a:rPr lang="en-US" smtClean="0"/>
              <a:pPr/>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8B3CE4A-CF73-43E5-BD3F-074A5DBFE06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C014740-B696-419F-AB6C-F21116EAD8AD}" type="datetimeFigureOut">
              <a:rPr lang="en-US" smtClean="0"/>
              <a:pPr/>
              <a:t>8/30/2019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014740-B696-419F-AB6C-F21116EAD8AD}" type="datetimeFigureOut">
              <a:rPr lang="en-US" smtClean="0"/>
              <a:pPr/>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3CE4A-CF73-43E5-BD3F-074A5DBFE06B}"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14740-B696-419F-AB6C-F21116EAD8AD}" type="datetimeFigureOut">
              <a:rPr lang="en-US" smtClean="0"/>
              <a:pPr/>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3CE4A-CF73-43E5-BD3F-074A5DBFE0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3C014740-B696-419F-AB6C-F21116EAD8AD}" type="datetimeFigureOut">
              <a:rPr lang="en-US" smtClean="0"/>
              <a:pPr/>
              <a:t>8/30/2019</a:t>
            </a:fld>
            <a:endParaRPr lang="en-US"/>
          </a:p>
        </p:txBody>
      </p:sp>
      <p:sp>
        <p:nvSpPr>
          <p:cNvPr id="9" name="Slide Number Placeholder 8"/>
          <p:cNvSpPr>
            <a:spLocks noGrp="1"/>
          </p:cNvSpPr>
          <p:nvPr>
            <p:ph type="sldNum" sz="quarter" idx="15"/>
          </p:nvPr>
        </p:nvSpPr>
        <p:spPr/>
        <p:txBody>
          <a:bodyPr/>
          <a:lstStyle/>
          <a:p>
            <a:fld id="{78B3CE4A-CF73-43E5-BD3F-074A5DBFE06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3C014740-B696-419F-AB6C-F21116EAD8AD}" type="datetimeFigureOut">
              <a:rPr lang="en-US" smtClean="0"/>
              <a:pPr/>
              <a:t>8/30/2019</a:t>
            </a:fld>
            <a:endParaRPr lang="en-US"/>
          </a:p>
        </p:txBody>
      </p:sp>
      <p:sp>
        <p:nvSpPr>
          <p:cNvPr id="9" name="Slide Number Placeholder 8"/>
          <p:cNvSpPr>
            <a:spLocks noGrp="1"/>
          </p:cNvSpPr>
          <p:nvPr>
            <p:ph type="sldNum" sz="quarter" idx="11"/>
          </p:nvPr>
        </p:nvSpPr>
        <p:spPr/>
        <p:txBody>
          <a:bodyPr/>
          <a:lstStyle/>
          <a:p>
            <a:fld id="{78B3CE4A-CF73-43E5-BD3F-074A5DBFE06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C014740-B696-419F-AB6C-F21116EAD8AD}" type="datetimeFigureOut">
              <a:rPr lang="en-US" smtClean="0"/>
              <a:pPr/>
              <a:t>8/30/2019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B3CE4A-CF73-43E5-BD3F-074A5DBFE06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The Second Half of the Rapid Eye Model</a:t>
            </a:r>
          </a:p>
        </p:txBody>
      </p:sp>
      <p:sp>
        <p:nvSpPr>
          <p:cNvPr id="2" name="Title 1"/>
          <p:cNvSpPr>
            <a:spLocks noGrp="1"/>
          </p:cNvSpPr>
          <p:nvPr>
            <p:ph type="ctrTitle"/>
          </p:nvPr>
        </p:nvSpPr>
        <p:spPr/>
        <p:txBody>
          <a:bodyPr/>
          <a:lstStyle/>
          <a:p>
            <a:r>
              <a:rPr lang="en-US" sz="7200" dirty="0"/>
              <a:t>Skills  for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airJulia1952\Documents\Rapid Eye Technology - Skills for Life\a girl with no face.jpg"/>
          <p:cNvPicPr>
            <a:picLocks noChangeAspect="1" noChangeArrowheads="1"/>
          </p:cNvPicPr>
          <p:nvPr/>
        </p:nvPicPr>
        <p:blipFill>
          <a:blip r:embed="rId2" cstate="print"/>
          <a:srcRect/>
          <a:stretch>
            <a:fillRect/>
          </a:stretch>
        </p:blipFill>
        <p:spPr bwMode="auto">
          <a:xfrm>
            <a:off x="4617401" y="152400"/>
            <a:ext cx="4374200" cy="6553200"/>
          </a:xfrm>
          <a:prstGeom prst="rect">
            <a:avLst/>
          </a:prstGeom>
          <a:noFill/>
        </p:spPr>
      </p:pic>
      <p:sp>
        <p:nvSpPr>
          <p:cNvPr id="4" name="TextBox 3"/>
          <p:cNvSpPr txBox="1"/>
          <p:nvPr/>
        </p:nvSpPr>
        <p:spPr>
          <a:xfrm>
            <a:off x="457200" y="304800"/>
            <a:ext cx="3810000" cy="6124754"/>
          </a:xfrm>
          <a:prstGeom prst="rect">
            <a:avLst/>
          </a:prstGeom>
          <a:noFill/>
        </p:spPr>
        <p:txBody>
          <a:bodyPr wrap="square" rtlCol="0">
            <a:spAutoFit/>
          </a:bodyPr>
          <a:lstStyle/>
          <a:p>
            <a:pPr algn="ctr">
              <a:lnSpc>
                <a:spcPct val="150000"/>
              </a:lnSpc>
            </a:pPr>
            <a:r>
              <a:rPr lang="en-US" sz="3200" dirty="0">
                <a:latin typeface="Lucida Calligraphy" pitchFamily="66" charset="0"/>
              </a:rPr>
              <a:t>There are things known, and there are things unknown, and in between are the doors of perception.</a:t>
            </a:r>
          </a:p>
          <a:p>
            <a:endParaRPr lang="en-US" sz="3200" dirty="0">
              <a:latin typeface="Lucida Calligraphy" pitchFamily="66" charset="0"/>
            </a:endParaRPr>
          </a:p>
          <a:p>
            <a:pPr algn="r"/>
            <a:r>
              <a:rPr lang="en-US" sz="2400" dirty="0" err="1">
                <a:latin typeface="Lucida Calligraphy" pitchFamily="66" charset="0"/>
              </a:rPr>
              <a:t>Aldous</a:t>
            </a:r>
            <a:r>
              <a:rPr lang="en-US" sz="2400" dirty="0">
                <a:latin typeface="Lucida Calligraphy" pitchFamily="66" charset="0"/>
              </a:rPr>
              <a:t> Huxley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FairJulia1952\Documents\Rapid Eye Technology - Skills for Life\mental-image.jpg"/>
          <p:cNvPicPr>
            <a:picLocks noChangeAspect="1" noChangeArrowheads="1"/>
          </p:cNvPicPr>
          <p:nvPr/>
        </p:nvPicPr>
        <p:blipFill>
          <a:blip r:embed="rId2" cstate="print"/>
          <a:srcRect/>
          <a:stretch>
            <a:fillRect/>
          </a:stretch>
        </p:blipFill>
        <p:spPr bwMode="auto">
          <a:xfrm>
            <a:off x="152400" y="228600"/>
            <a:ext cx="8763000" cy="6477000"/>
          </a:xfrm>
          <a:prstGeom prst="rect">
            <a:avLst/>
          </a:prstGeom>
          <a:noFill/>
        </p:spPr>
      </p:pic>
      <p:sp>
        <p:nvSpPr>
          <p:cNvPr id="2" name="TextBox 1"/>
          <p:cNvSpPr txBox="1"/>
          <p:nvPr/>
        </p:nvSpPr>
        <p:spPr>
          <a:xfrm>
            <a:off x="5486400" y="228600"/>
            <a:ext cx="3352800" cy="3785652"/>
          </a:xfrm>
          <a:prstGeom prst="rect">
            <a:avLst/>
          </a:prstGeom>
          <a:noFill/>
        </p:spPr>
        <p:txBody>
          <a:bodyPr wrap="square" rtlCol="0">
            <a:spAutoFit/>
          </a:bodyPr>
          <a:lstStyle/>
          <a:p>
            <a:pPr algn="ctr"/>
            <a:r>
              <a:rPr lang="en-US" sz="4800" dirty="0">
                <a:latin typeface="Bradley Hand ITC" pitchFamily="66" charset="0"/>
              </a:rPr>
              <a:t>Your perception of me is a reflection of you.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848EE4-B619-4942-B6EE-CC243E12732D}"/>
              </a:ext>
            </a:extLst>
          </p:cNvPr>
          <p:cNvSpPr/>
          <p:nvPr/>
        </p:nvSpPr>
        <p:spPr>
          <a:xfrm>
            <a:off x="0" y="-76200"/>
            <a:ext cx="9296400" cy="701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Users\FairJulia1952\Documents\Rapid Eye Technology - Skills for Life\eb64cee22b1af856146a6990bff4f65a--eye-art-spirituality.jpg"/>
          <p:cNvPicPr>
            <a:picLocks noChangeAspect="1" noChangeArrowheads="1"/>
          </p:cNvPicPr>
          <p:nvPr/>
        </p:nvPicPr>
        <p:blipFill>
          <a:blip r:embed="rId2" cstate="print"/>
          <a:srcRect/>
          <a:stretch>
            <a:fillRect/>
          </a:stretch>
        </p:blipFill>
        <p:spPr bwMode="auto">
          <a:xfrm>
            <a:off x="1651784" y="152400"/>
            <a:ext cx="6451195" cy="6477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FairJulia1952\Documents\Rapid Eye Technology - Skills for Life\d2cc25e67d89966b71851ffc2eef7c3f.jpg"/>
          <p:cNvPicPr>
            <a:picLocks noChangeAspect="1" noChangeArrowheads="1"/>
          </p:cNvPicPr>
          <p:nvPr/>
        </p:nvPicPr>
        <p:blipFill>
          <a:blip r:embed="rId2" cstate="print"/>
          <a:srcRect/>
          <a:stretch>
            <a:fillRect/>
          </a:stretch>
        </p:blipFill>
        <p:spPr bwMode="auto">
          <a:xfrm>
            <a:off x="228600" y="228600"/>
            <a:ext cx="8763000" cy="64007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638800" y="6096000"/>
            <a:ext cx="7239000" cy="533400"/>
          </a:xfrm>
        </p:spPr>
        <p:txBody>
          <a:bodyPr>
            <a:noAutofit/>
          </a:bodyPr>
          <a:lstStyle/>
          <a:p>
            <a:r>
              <a:rPr lang="en-US" sz="2400" dirty="0"/>
              <a:t>Coming?      Or  going?…</a:t>
            </a:r>
            <a:endParaRPr lang="en-US" sz="2000" dirty="0"/>
          </a:p>
        </p:txBody>
      </p:sp>
      <p:sp>
        <p:nvSpPr>
          <p:cNvPr id="2" name="Title 1"/>
          <p:cNvSpPr>
            <a:spLocks noGrp="1"/>
          </p:cNvSpPr>
          <p:nvPr>
            <p:ph type="title"/>
          </p:nvPr>
        </p:nvSpPr>
        <p:spPr>
          <a:xfrm>
            <a:off x="533400" y="381000"/>
            <a:ext cx="1066800" cy="1676400"/>
          </a:xfrm>
        </p:spPr>
        <p:txBody>
          <a:bodyPr>
            <a:normAutofit fontScale="90000"/>
          </a:bodyPr>
          <a:lstStyle/>
          <a:p>
            <a:pPr algn="ctr"/>
            <a:r>
              <a:rPr lang="en-US" sz="2800" dirty="0"/>
              <a:t>What do you see?</a:t>
            </a:r>
          </a:p>
        </p:txBody>
      </p:sp>
      <p:pic>
        <p:nvPicPr>
          <p:cNvPr id="6" name="Picture Placeholder 5" descr="horse and rider.jpg"/>
          <p:cNvPicPr>
            <a:picLocks noGrp="1" noChangeAspect="1"/>
          </p:cNvPicPr>
          <p:nvPr>
            <p:ph type="pic" idx="1"/>
          </p:nvPr>
        </p:nvPicPr>
        <p:blipFill>
          <a:blip r:embed="rId3" cstate="print"/>
          <a:srcRect t="9717" b="9717"/>
          <a:stretch>
            <a:fillRect/>
          </a:stretch>
        </p:blipFill>
        <p:spPr>
          <a:xfrm>
            <a:off x="2057400" y="0"/>
            <a:ext cx="6858000" cy="633713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C:\Users\FairJulia1952\Documents\Rapid Eye Technology - Skills for Life\16-9-27-michael-berg-the-consciousness-of-rai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 name="TextBox 13"/>
          <p:cNvSpPr txBox="1"/>
          <p:nvPr/>
        </p:nvSpPr>
        <p:spPr>
          <a:xfrm>
            <a:off x="533400" y="304800"/>
            <a:ext cx="7772400" cy="4247317"/>
          </a:xfrm>
          <a:prstGeom prst="rect">
            <a:avLst/>
          </a:prstGeom>
          <a:noFill/>
        </p:spPr>
        <p:txBody>
          <a:bodyPr wrap="square" rtlCol="0">
            <a:spAutoFit/>
          </a:bodyPr>
          <a:lstStyle/>
          <a:p>
            <a:r>
              <a:rPr lang="en-US" sz="5400" dirty="0">
                <a:latin typeface="AR BERKLEY" pitchFamily="2" charset="0"/>
              </a:rPr>
              <a:t>Cynicism is a choice. . .</a:t>
            </a:r>
          </a:p>
          <a:p>
            <a:endParaRPr lang="en-US" sz="5400" dirty="0">
              <a:latin typeface="AR BERKLEY" pitchFamily="2" charset="0"/>
            </a:endParaRPr>
          </a:p>
          <a:p>
            <a:r>
              <a:rPr lang="en-US" sz="5400" dirty="0">
                <a:latin typeface="AR BERKLEY" pitchFamily="2" charset="0"/>
              </a:rPr>
              <a:t>Optimism is a better choice!</a:t>
            </a:r>
          </a:p>
          <a:p>
            <a:endParaRPr lang="en-US" sz="5400" dirty="0">
              <a:latin typeface="AR BERKLEY" pitchFamily="2" charset="0"/>
            </a:endParaRPr>
          </a:p>
          <a:p>
            <a:pPr algn="r"/>
            <a:r>
              <a:rPr lang="en-US" sz="5400" dirty="0" err="1">
                <a:latin typeface="AR BERKLEY" pitchFamily="2" charset="0"/>
              </a:rPr>
              <a:t>Shondra</a:t>
            </a:r>
            <a:r>
              <a:rPr lang="en-US" sz="5400" dirty="0">
                <a:latin typeface="AR BERKLEY" pitchFamily="2" charset="0"/>
              </a:rPr>
              <a:t> Rimes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FairJulia1952\Documents\Rapid Eye Technology - Skills for Life\f5a65493d2.png"/>
          <p:cNvPicPr>
            <a:picLocks noChangeAspect="1" noChangeArrowheads="1"/>
          </p:cNvPicPr>
          <p:nvPr/>
        </p:nvPicPr>
        <p:blipFill>
          <a:blip r:embed="rId3" cstate="print"/>
          <a:srcRect/>
          <a:stretch>
            <a:fillRect/>
          </a:stretch>
        </p:blipFill>
        <p:spPr bwMode="auto">
          <a:xfrm>
            <a:off x="152400" y="228600"/>
            <a:ext cx="8783346" cy="6477000"/>
          </a:xfrm>
          <a:prstGeom prst="rect">
            <a:avLst/>
          </a:prstGeom>
          <a:noFill/>
        </p:spPr>
      </p:pic>
      <p:sp>
        <p:nvSpPr>
          <p:cNvPr id="10" name="TextBox 9"/>
          <p:cNvSpPr txBox="1"/>
          <p:nvPr/>
        </p:nvSpPr>
        <p:spPr>
          <a:xfrm>
            <a:off x="457200" y="1066800"/>
            <a:ext cx="4114800" cy="4832092"/>
          </a:xfrm>
          <a:prstGeom prst="rect">
            <a:avLst/>
          </a:prstGeom>
          <a:noFill/>
        </p:spPr>
        <p:txBody>
          <a:bodyPr wrap="square" rtlCol="0">
            <a:spAutoFit/>
          </a:bodyPr>
          <a:lstStyle/>
          <a:p>
            <a:r>
              <a:rPr lang="en-US" sz="2800" i="1" dirty="0">
                <a:latin typeface="Lucida Bright" pitchFamily="18" charset="0"/>
              </a:rPr>
              <a:t>Optimism is the faith that leads to accomplishment. </a:t>
            </a:r>
          </a:p>
          <a:p>
            <a:endParaRPr lang="en-US" sz="2800" i="1" dirty="0">
              <a:latin typeface="Lucida Bright" pitchFamily="18" charset="0"/>
            </a:endParaRPr>
          </a:p>
          <a:p>
            <a:r>
              <a:rPr lang="en-US" sz="2800" i="1" dirty="0">
                <a:latin typeface="Lucida Bright" pitchFamily="18" charset="0"/>
              </a:rPr>
              <a:t>Nothing can be </a:t>
            </a:r>
          </a:p>
          <a:p>
            <a:r>
              <a:rPr lang="en-US" sz="2800" i="1" dirty="0">
                <a:latin typeface="Lucida Bright" pitchFamily="18" charset="0"/>
              </a:rPr>
              <a:t>done without </a:t>
            </a:r>
          </a:p>
          <a:p>
            <a:r>
              <a:rPr lang="en-US" sz="2800" i="1" dirty="0">
                <a:latin typeface="Lucida Bright" pitchFamily="18" charset="0"/>
              </a:rPr>
              <a:t>hope and </a:t>
            </a:r>
          </a:p>
          <a:p>
            <a:r>
              <a:rPr lang="en-US" sz="2800" i="1" dirty="0">
                <a:latin typeface="Lucida Bright" pitchFamily="18" charset="0"/>
              </a:rPr>
              <a:t>confidence.</a:t>
            </a:r>
          </a:p>
          <a:p>
            <a:endParaRPr lang="en-US" sz="2800" dirty="0">
              <a:latin typeface="Lucida Calligraphy" pitchFamily="66" charset="0"/>
            </a:endParaRPr>
          </a:p>
          <a:p>
            <a:endParaRPr lang="en-US" sz="2800" dirty="0">
              <a:latin typeface="Lucida Calligraphy" pitchFamily="66" charset="0"/>
            </a:endParaRPr>
          </a:p>
          <a:p>
            <a:r>
              <a:rPr lang="en-US" sz="2800" dirty="0">
                <a:latin typeface="Lucida Calligraphy" pitchFamily="66" charset="0"/>
              </a:rPr>
              <a:t>Helen Keller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airJulia1952\Documents\Rapid Eye Technology - Skills for Life\Change your mind.jpg"/>
          <p:cNvPicPr>
            <a:picLocks noChangeAspect="1" noChangeArrowheads="1"/>
          </p:cNvPicPr>
          <p:nvPr/>
        </p:nvPicPr>
        <p:blipFill>
          <a:blip r:embed="rId3" cstate="print"/>
          <a:srcRect/>
          <a:stretch>
            <a:fillRect/>
          </a:stretch>
        </p:blipFill>
        <p:spPr bwMode="auto">
          <a:xfrm>
            <a:off x="152400" y="152400"/>
            <a:ext cx="8839200" cy="6553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30D5BA-5B88-4EE3-A0E9-F1D9976325D7}"/>
              </a:ext>
            </a:extLst>
          </p:cNvPr>
          <p:cNvSpPr/>
          <p:nvPr/>
        </p:nvSpPr>
        <p:spPr>
          <a:xfrm>
            <a:off x="0" y="0"/>
            <a:ext cx="9144000" cy="68580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FairJulia1952\Documents\Rapid Eye Technology - Skills for Life\consciousness-projection.jpg"/>
          <p:cNvPicPr>
            <a:picLocks noChangeAspect="1" noChangeArrowheads="1"/>
          </p:cNvPicPr>
          <p:nvPr/>
        </p:nvPicPr>
        <p:blipFill>
          <a:blip r:embed="rId2" cstate="print"/>
          <a:srcRect/>
          <a:stretch>
            <a:fillRect/>
          </a:stretch>
        </p:blipFill>
        <p:spPr bwMode="auto">
          <a:xfrm>
            <a:off x="152400" y="3124200"/>
            <a:ext cx="8866910" cy="3581400"/>
          </a:xfrm>
          <a:prstGeom prst="rect">
            <a:avLst/>
          </a:prstGeom>
          <a:noFill/>
        </p:spPr>
      </p:pic>
      <p:sp>
        <p:nvSpPr>
          <p:cNvPr id="5" name="TextBox 4"/>
          <p:cNvSpPr txBox="1"/>
          <p:nvPr/>
        </p:nvSpPr>
        <p:spPr>
          <a:xfrm>
            <a:off x="609600" y="304800"/>
            <a:ext cx="8001000" cy="2862322"/>
          </a:xfrm>
          <a:prstGeom prst="rect">
            <a:avLst/>
          </a:prstGeom>
          <a:noFill/>
        </p:spPr>
        <p:txBody>
          <a:bodyPr wrap="square" rtlCol="0">
            <a:spAutoFit/>
          </a:bodyPr>
          <a:lstStyle/>
          <a:p>
            <a:pPr algn="ctr"/>
            <a:r>
              <a:rPr lang="en-US" sz="3600" dirty="0" err="1">
                <a:solidFill>
                  <a:schemeClr val="bg1">
                    <a:lumMod val="85000"/>
                    <a:lumOff val="15000"/>
                  </a:schemeClr>
                </a:solidFill>
                <a:latin typeface="Papyrus" pitchFamily="66" charset="0"/>
              </a:rPr>
              <a:t>YOUniversal</a:t>
            </a:r>
            <a:r>
              <a:rPr lang="en-US" sz="3600" dirty="0">
                <a:solidFill>
                  <a:schemeClr val="bg1">
                    <a:lumMod val="85000"/>
                    <a:lumOff val="15000"/>
                  </a:schemeClr>
                </a:solidFill>
                <a:latin typeface="Papyrus" pitchFamily="66" charset="0"/>
              </a:rPr>
              <a:t> TRUTH!</a:t>
            </a:r>
          </a:p>
          <a:p>
            <a:pPr algn="ctr"/>
            <a:endParaRPr lang="en-US" sz="3600" dirty="0">
              <a:solidFill>
                <a:schemeClr val="bg1">
                  <a:lumMod val="85000"/>
                  <a:lumOff val="15000"/>
                </a:schemeClr>
              </a:solidFill>
              <a:latin typeface="Papyrus" pitchFamily="66" charset="0"/>
            </a:endParaRPr>
          </a:p>
          <a:p>
            <a:pPr algn="ctr"/>
            <a:r>
              <a:rPr lang="en-US" sz="3600" dirty="0">
                <a:solidFill>
                  <a:schemeClr val="bg1">
                    <a:lumMod val="85000"/>
                    <a:lumOff val="15000"/>
                  </a:schemeClr>
                </a:solidFill>
                <a:latin typeface="Papyrus" pitchFamily="66" charset="0"/>
              </a:rPr>
              <a:t>The only thing wrong with you – is you think there’s something wrong with you  ~ You don’t know who you are!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59823E-C0E8-44C9-A503-B093C6B972DD}"/>
              </a:ext>
            </a:extLst>
          </p:cNvPr>
          <p:cNvSpPr/>
          <p:nvPr/>
        </p:nvSpPr>
        <p:spPr>
          <a:xfrm>
            <a:off x="0" y="0"/>
            <a:ext cx="9144000" cy="68580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exico Coordillera.JPG"/>
          <p:cNvPicPr>
            <a:picLocks noChangeAspect="1"/>
          </p:cNvPicPr>
          <p:nvPr/>
        </p:nvPicPr>
        <p:blipFill>
          <a:blip r:embed="rId2" cstate="print"/>
          <a:stretch>
            <a:fillRect/>
          </a:stretch>
        </p:blipFill>
        <p:spPr>
          <a:xfrm>
            <a:off x="194310" y="155864"/>
            <a:ext cx="8755380" cy="6553200"/>
          </a:xfrm>
          <a:prstGeom prst="rect">
            <a:avLst/>
          </a:prstGeom>
        </p:spPr>
      </p:pic>
      <p:sp>
        <p:nvSpPr>
          <p:cNvPr id="4" name="Subtitle 1"/>
          <p:cNvSpPr txBox="1">
            <a:spLocks/>
          </p:cNvSpPr>
          <p:nvPr/>
        </p:nvSpPr>
        <p:spPr>
          <a:xfrm>
            <a:off x="304800" y="2209800"/>
            <a:ext cx="8534400" cy="31242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If the doors of perception were cleansed, everything would appear</a:t>
            </a:r>
            <a:r>
              <a:rPr kumimoji="0" lang="en-US" sz="4800" b="0" i="0" u="none" strike="noStrike" kern="1200" cap="none" spc="0" normalizeH="0" noProof="0" dirty="0">
                <a:ln>
                  <a:noFill/>
                </a:ln>
                <a:solidFill>
                  <a:schemeClr val="tx1"/>
                </a:solidFill>
                <a:effectLst/>
                <a:uLnTx/>
                <a:uFillTx/>
                <a:latin typeface="+mn-lt"/>
                <a:ea typeface="+mn-ea"/>
                <a:cs typeface="+mn-cs"/>
              </a:rPr>
              <a:t> to man as it is. . . . . infinite		</a:t>
            </a: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lang="en-US" sz="4800" dirty="0"/>
              <a:t>							</a:t>
            </a:r>
            <a:r>
              <a:rPr kumimoji="0" lang="en-US" sz="2800" b="0" i="0" u="none" strike="noStrike" kern="1200" cap="none" spc="0" normalizeH="0" noProof="0" dirty="0">
                <a:ln>
                  <a:noFill/>
                </a:ln>
                <a:solidFill>
                  <a:schemeClr val="tx1"/>
                </a:solidFill>
                <a:effectLst/>
                <a:uLnTx/>
                <a:uFillTx/>
                <a:latin typeface="+mn-lt"/>
                <a:ea typeface="+mn-ea"/>
                <a:cs typeface="+mn-cs"/>
              </a:rPr>
              <a:t>William Blake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7F049AEB-872C-481C-8C5D-1D6FDF250922}"/>
              </a:ext>
            </a:extLst>
          </p:cNvPr>
          <p:cNvSpPr/>
          <p:nvPr/>
        </p:nvSpPr>
        <p:spPr>
          <a:xfrm flipV="1">
            <a:off x="256309" y="6629400"/>
            <a:ext cx="8693381" cy="76200"/>
          </a:xfrm>
          <a:prstGeom prst="rect">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ona8.JPG"/>
          <p:cNvPicPr>
            <a:picLocks noChangeAspect="1"/>
          </p:cNvPicPr>
          <p:nvPr/>
        </p:nvPicPr>
        <p:blipFill>
          <a:blip r:embed="rId2" cstate="print"/>
          <a:stretch>
            <a:fillRect/>
          </a:stretch>
        </p:blipFill>
        <p:spPr>
          <a:xfrm>
            <a:off x="-228600" y="0"/>
            <a:ext cx="9372600" cy="7029450"/>
          </a:xfrm>
          <a:prstGeom prst="rect">
            <a:avLst/>
          </a:prstGeom>
        </p:spPr>
      </p:pic>
      <p:sp>
        <p:nvSpPr>
          <p:cNvPr id="7" name="TextBox 6"/>
          <p:cNvSpPr txBox="1"/>
          <p:nvPr/>
        </p:nvSpPr>
        <p:spPr>
          <a:xfrm>
            <a:off x="1295400" y="4114800"/>
            <a:ext cx="6934200" cy="2215991"/>
          </a:xfrm>
          <a:prstGeom prst="rect">
            <a:avLst/>
          </a:prstGeom>
          <a:noFill/>
        </p:spPr>
        <p:txBody>
          <a:bodyPr wrap="square" rtlCol="0">
            <a:spAutoFit/>
          </a:bodyPr>
          <a:lstStyle/>
          <a:p>
            <a:pPr algn="ctr">
              <a:buNone/>
            </a:pPr>
            <a:r>
              <a:rPr lang="en-US" sz="4000" dirty="0"/>
              <a:t>This presentation created by </a:t>
            </a:r>
          </a:p>
          <a:p>
            <a:pPr algn="ctr">
              <a:buNone/>
            </a:pPr>
            <a:r>
              <a:rPr lang="en-US" sz="4000" dirty="0"/>
              <a:t>Julia Fairchild </a:t>
            </a:r>
          </a:p>
          <a:p>
            <a:pPr algn="ctr">
              <a:buNone/>
            </a:pPr>
            <a:r>
              <a:rPr lang="en-US" sz="4000" dirty="0"/>
              <a:t>with loving Aloha!</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299461-11B3-4BF4-8A78-2EEC6DA18DE8}"/>
              </a:ext>
            </a:extLst>
          </p:cNvPr>
          <p:cNvSpPr txBox="1"/>
          <p:nvPr/>
        </p:nvSpPr>
        <p:spPr>
          <a:xfrm>
            <a:off x="1676400" y="4800600"/>
            <a:ext cx="6248400" cy="646331"/>
          </a:xfrm>
          <a:prstGeom prst="rect">
            <a:avLst/>
          </a:prstGeom>
          <a:noFill/>
        </p:spPr>
        <p:txBody>
          <a:bodyPr wrap="square" rtlCol="0">
            <a:spAutoFit/>
          </a:bodyPr>
          <a:lstStyle/>
          <a:p>
            <a:r>
              <a:rPr lang="en-US" dirty="0"/>
              <a:t>Reality is merely an illusion, albeit a very persistent one.</a:t>
            </a:r>
          </a:p>
          <a:p>
            <a:r>
              <a:rPr lang="en-US" dirty="0"/>
              <a:t>Albert Einstein</a:t>
            </a:r>
          </a:p>
        </p:txBody>
      </p:sp>
      <p:pic>
        <p:nvPicPr>
          <p:cNvPr id="8" name="Picture 7" descr="A person flying through the air&#10;&#10;Description automatically generated">
            <a:extLst>
              <a:ext uri="{FF2B5EF4-FFF2-40B4-BE49-F238E27FC236}">
                <a16:creationId xmlns:a16="http://schemas.microsoft.com/office/drawing/2014/main" id="{EB4AE5C8-509C-4CE7-8E49-32A3799AE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0"/>
            <a:ext cx="92202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FE44CD-01D6-47B2-ACB5-81472165A286}"/>
              </a:ext>
            </a:extLst>
          </p:cNvPr>
          <p:cNvSpPr/>
          <p:nvPr/>
        </p:nvSpPr>
        <p:spPr>
          <a:xfrm>
            <a:off x="-76200" y="-76200"/>
            <a:ext cx="9372600" cy="7086600"/>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400" y="762000"/>
            <a:ext cx="8141331" cy="5632311"/>
          </a:xfrm>
          <a:prstGeom prst="rect">
            <a:avLst/>
          </a:prstGeom>
          <a:noFill/>
        </p:spPr>
        <p:txBody>
          <a:bodyPr wrap="square" rtlCol="0">
            <a:spAutoFit/>
          </a:bodyPr>
          <a:lstStyle/>
          <a:p>
            <a:pPr algn="ctr"/>
            <a:r>
              <a:rPr lang="en-US" sz="3600" dirty="0"/>
              <a:t>You cannot STOP doing anything</a:t>
            </a:r>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r>
              <a:rPr lang="en-US" sz="3600" dirty="0"/>
              <a:t>You must START doing something ELSE</a:t>
            </a:r>
          </a:p>
        </p:txBody>
      </p:sp>
      <p:pic>
        <p:nvPicPr>
          <p:cNvPr id="5" name="Picture 4" descr="focused thought.jpg"/>
          <p:cNvPicPr>
            <a:picLocks noChangeAspect="1"/>
          </p:cNvPicPr>
          <p:nvPr/>
        </p:nvPicPr>
        <p:blipFill>
          <a:blip r:embed="rId2" cstate="print"/>
          <a:stretch>
            <a:fillRect/>
          </a:stretch>
        </p:blipFill>
        <p:spPr>
          <a:xfrm>
            <a:off x="1488141" y="1371600"/>
            <a:ext cx="6230471" cy="42367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that is standing in the water&#10;&#10;Description automatically generated">
            <a:extLst>
              <a:ext uri="{FF2B5EF4-FFF2-40B4-BE49-F238E27FC236}">
                <a16:creationId xmlns:a16="http://schemas.microsoft.com/office/drawing/2014/main" id="{1A0259A5-0C41-4269-9988-8E7BC49A8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72000"/>
          </a:xfrm>
          <a:prstGeom prst="rect">
            <a:avLst/>
          </a:prstGeom>
        </p:spPr>
      </p:pic>
      <p:sp>
        <p:nvSpPr>
          <p:cNvPr id="6" name="Rectangle 5">
            <a:extLst>
              <a:ext uri="{FF2B5EF4-FFF2-40B4-BE49-F238E27FC236}">
                <a16:creationId xmlns:a16="http://schemas.microsoft.com/office/drawing/2014/main" id="{73BE30EF-2299-4B18-8CCD-67BFB6FF154C}"/>
              </a:ext>
            </a:extLst>
          </p:cNvPr>
          <p:cNvSpPr/>
          <p:nvPr/>
        </p:nvSpPr>
        <p:spPr>
          <a:xfrm>
            <a:off x="0" y="4263736"/>
            <a:ext cx="9144000" cy="2590800"/>
          </a:xfrm>
          <a:prstGeom prst="rect">
            <a:avLst/>
          </a:prstGeom>
          <a:solidFill>
            <a:schemeClr val="bg1">
              <a:lumMod val="65000"/>
              <a:lumOff val="3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792ABA-CAE1-479F-A94E-ED12FAD1B53F}"/>
              </a:ext>
            </a:extLst>
          </p:cNvPr>
          <p:cNvSpPr txBox="1"/>
          <p:nvPr/>
        </p:nvSpPr>
        <p:spPr>
          <a:xfrm>
            <a:off x="196392" y="4800600"/>
            <a:ext cx="9067800" cy="1569660"/>
          </a:xfrm>
          <a:prstGeom prst="rect">
            <a:avLst/>
          </a:prstGeom>
          <a:noFill/>
        </p:spPr>
        <p:txBody>
          <a:bodyPr wrap="square" rtlCol="0">
            <a:spAutoFit/>
          </a:bodyPr>
          <a:lstStyle/>
          <a:p>
            <a:pPr algn="ctr"/>
            <a:r>
              <a:rPr lang="en-US" sz="3200" dirty="0">
                <a:latin typeface="Bauhaus 93" panose="04030905020B02020C02" pitchFamily="82" charset="0"/>
              </a:rPr>
              <a:t>Perspective can cause two people </a:t>
            </a:r>
          </a:p>
          <a:p>
            <a:pPr algn="ctr"/>
            <a:r>
              <a:rPr lang="en-US" sz="3200" dirty="0">
                <a:latin typeface="Bauhaus 93" panose="04030905020B02020C02" pitchFamily="82" charset="0"/>
              </a:rPr>
              <a:t>to look at the same thing </a:t>
            </a:r>
          </a:p>
          <a:p>
            <a:pPr algn="ctr"/>
            <a:r>
              <a:rPr lang="en-US" sz="3200" dirty="0">
                <a:latin typeface="Bauhaus 93" panose="04030905020B02020C02" pitchFamily="82" charset="0"/>
              </a:rPr>
              <a:t>and see two totally different things.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90196" cy="6740307"/>
          </a:xfrm>
          <a:prstGeom prst="rect">
            <a:avLst/>
          </a:prstGeom>
          <a:noFill/>
        </p:spPr>
        <p:txBody>
          <a:bodyPr wrap="square" rtlCol="0">
            <a:spAutoFit/>
          </a:bodyPr>
          <a:lstStyle/>
          <a:p>
            <a:pPr algn="ctr"/>
            <a:r>
              <a:rPr lang="en-US" sz="4800" dirty="0">
                <a:latin typeface="Bradley Hand ITC" pitchFamily="66" charset="0"/>
              </a:rPr>
              <a:t>About Choosing:</a:t>
            </a:r>
          </a:p>
          <a:p>
            <a:pPr algn="ctr"/>
            <a:r>
              <a:rPr lang="en-US" sz="4800" dirty="0">
                <a:latin typeface="Bradley Hand ITC" pitchFamily="66" charset="0"/>
              </a:rPr>
              <a:t>This is a process designed to occupy and exercise your mind INSTEAD of worrying.  The process should take you some time, and not be rushed or written down.  The POINT is to memorize and hone your list</a:t>
            </a:r>
          </a:p>
          <a:p>
            <a:pPr algn="ctr"/>
            <a:endParaRPr lang="en-US" sz="4800" dirty="0">
              <a:latin typeface="Bradley Hand ITC" pitchFamily="66" charset="0"/>
            </a:endParaRPr>
          </a:p>
        </p:txBody>
      </p:sp>
      <p:pic>
        <p:nvPicPr>
          <p:cNvPr id="16386" name="Picture 2" descr="C:\Users\FairJulia1952\Documents\Rapid Eye Technology - Skills for Life\RUMI-LOVE.jpg"/>
          <p:cNvPicPr>
            <a:picLocks noChangeAspect="1" noChangeArrowheads="1"/>
          </p:cNvPicPr>
          <p:nvPr/>
        </p:nvPicPr>
        <p:blipFill>
          <a:blip r:embed="rId2" cstate="print"/>
          <a:srcRect/>
          <a:stretch>
            <a:fillRect/>
          </a:stretch>
        </p:blipFill>
        <p:spPr bwMode="auto">
          <a:xfrm>
            <a:off x="152400" y="228600"/>
            <a:ext cx="8839200" cy="6477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looking at the camera&#10;&#10;Description automatically generated">
            <a:extLst>
              <a:ext uri="{FF2B5EF4-FFF2-40B4-BE49-F238E27FC236}">
                <a16:creationId xmlns:a16="http://schemas.microsoft.com/office/drawing/2014/main" id="{3061FF26-356A-41D0-AB14-130BADD99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30140"/>
          </a:xfrm>
          <a:prstGeom prst="rect">
            <a:avLst/>
          </a:prstGeom>
          <a:solidFill>
            <a:schemeClr val="bg1"/>
          </a:solidFill>
        </p:spPr>
      </p:pic>
      <p:sp>
        <p:nvSpPr>
          <p:cNvPr id="5" name="Rectangle 4">
            <a:extLst>
              <a:ext uri="{FF2B5EF4-FFF2-40B4-BE49-F238E27FC236}">
                <a16:creationId xmlns:a16="http://schemas.microsoft.com/office/drawing/2014/main" id="{252F4A6D-2A6D-475C-B98C-9EAFDD9D745B}"/>
              </a:ext>
            </a:extLst>
          </p:cNvPr>
          <p:cNvSpPr/>
          <p:nvPr/>
        </p:nvSpPr>
        <p:spPr>
          <a:xfrm>
            <a:off x="0" y="5013861"/>
            <a:ext cx="9144000" cy="1844139"/>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F45418D-8929-4BC0-839F-2EAD81BB8E77}"/>
              </a:ext>
            </a:extLst>
          </p:cNvPr>
          <p:cNvSpPr txBox="1"/>
          <p:nvPr/>
        </p:nvSpPr>
        <p:spPr>
          <a:xfrm>
            <a:off x="762000" y="5410200"/>
            <a:ext cx="7772400" cy="1107996"/>
          </a:xfrm>
          <a:prstGeom prst="rect">
            <a:avLst/>
          </a:prstGeom>
          <a:noFill/>
        </p:spPr>
        <p:txBody>
          <a:bodyPr wrap="square" rtlCol="0">
            <a:spAutoFit/>
          </a:bodyPr>
          <a:lstStyle/>
          <a:p>
            <a:r>
              <a:rPr lang="en-US" sz="2400" dirty="0"/>
              <a:t>The primary cause of unhappiness is never the situation but your thoughts about it.</a:t>
            </a:r>
          </a:p>
          <a:p>
            <a:pPr algn="r"/>
            <a:r>
              <a:rPr lang="en-US" dirty="0"/>
              <a:t>Eckhart Tolle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rl in time.JPG"/>
          <p:cNvPicPr>
            <a:picLocks noChangeAspect="1"/>
          </p:cNvPicPr>
          <p:nvPr/>
        </p:nvPicPr>
        <p:blipFill>
          <a:blip r:embed="rId2" cstate="print"/>
          <a:stretch>
            <a:fillRect/>
          </a:stretch>
        </p:blipFill>
        <p:spPr>
          <a:xfrm>
            <a:off x="-80682" y="-76200"/>
            <a:ext cx="9484658" cy="7010400"/>
          </a:xfrm>
          <a:prstGeom prst="rect">
            <a:avLst/>
          </a:prstGeom>
        </p:spPr>
      </p:pic>
      <p:sp>
        <p:nvSpPr>
          <p:cNvPr id="4" name="Subtitle 1"/>
          <p:cNvSpPr txBox="1">
            <a:spLocks/>
          </p:cNvSpPr>
          <p:nvPr/>
        </p:nvSpPr>
        <p:spPr>
          <a:xfrm>
            <a:off x="381000" y="152400"/>
            <a:ext cx="8458200" cy="57150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Your  opinion</a:t>
            </a:r>
            <a:r>
              <a:rPr kumimoji="0" lang="en-US" sz="4000" b="0" i="0" u="none" strike="noStrike" kern="1200" cap="none" spc="0" normalizeH="0" noProof="0" dirty="0">
                <a:ln>
                  <a:noFill/>
                </a:ln>
                <a:solidFill>
                  <a:schemeClr val="tx1"/>
                </a:solidFill>
                <a:effectLst/>
                <a:uLnTx/>
                <a:uFillTx/>
                <a:latin typeface="+mn-lt"/>
                <a:ea typeface="+mn-ea"/>
                <a:cs typeface="+mn-cs"/>
              </a:rPr>
              <a:t> is your opinion, your perception is your perception.  </a:t>
            </a:r>
          </a:p>
          <a:p>
            <a:pPr marL="274320" lvl="0" indent="-274320">
              <a:spcBef>
                <a:spcPts val="600"/>
              </a:spcBef>
              <a:buClr>
                <a:schemeClr val="accent2"/>
              </a:buClr>
              <a:buSzPct val="85000"/>
              <a:defRPr/>
            </a:pPr>
            <a:r>
              <a:rPr lang="en-US" sz="3200" dirty="0"/>
              <a:t>							</a:t>
            </a:r>
          </a:p>
          <a:p>
            <a:pPr marL="274320" lvl="0" indent="-274320">
              <a:spcBef>
                <a:spcPts val="600"/>
              </a:spcBef>
              <a:buClr>
                <a:schemeClr val="accent2"/>
              </a:buClr>
              <a:buSzPct val="85000"/>
              <a:defRPr/>
            </a:pPr>
            <a:r>
              <a:rPr lang="en-US" sz="3200" dirty="0"/>
              <a:t>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lang="en-US" sz="4000" dirty="0"/>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endParaRPr kumimoji="0" lang="en-US" sz="4000" b="0" i="0" u="none" strike="noStrike" kern="1200" cap="none" spc="0" normalizeH="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endParaRPr lang="en-US" sz="4000" dirty="0"/>
          </a:p>
        </p:txBody>
      </p:sp>
      <p:sp>
        <p:nvSpPr>
          <p:cNvPr id="2" name="TextBox 1">
            <a:extLst>
              <a:ext uri="{FF2B5EF4-FFF2-40B4-BE49-F238E27FC236}">
                <a16:creationId xmlns:a16="http://schemas.microsoft.com/office/drawing/2014/main" id="{B163C5A4-E40C-4F48-905E-0AE4CEC8CB04}"/>
              </a:ext>
            </a:extLst>
          </p:cNvPr>
          <p:cNvSpPr txBox="1"/>
          <p:nvPr/>
        </p:nvSpPr>
        <p:spPr>
          <a:xfrm>
            <a:off x="4876800" y="1676400"/>
            <a:ext cx="4114800" cy="2631490"/>
          </a:xfrm>
          <a:prstGeom prst="rect">
            <a:avLst/>
          </a:prstGeom>
          <a:noFill/>
        </p:spPr>
        <p:txBody>
          <a:bodyPr wrap="square" rtlCol="0">
            <a:spAutoFit/>
          </a:bodyPr>
          <a:lstStyle/>
          <a:p>
            <a:pPr marL="274320" lvl="0" indent="-274320">
              <a:spcBef>
                <a:spcPts val="600"/>
              </a:spcBef>
              <a:buClr>
                <a:schemeClr val="accent2"/>
              </a:buClr>
              <a:buSzPct val="85000"/>
              <a:defRPr/>
            </a:pPr>
            <a:r>
              <a:rPr lang="en-US" sz="4000" dirty="0"/>
              <a:t>  Do not confuse them with facts or truths</a:t>
            </a:r>
          </a:p>
          <a:p>
            <a:pPr marL="274320" lvl="0" indent="-274320" algn="r">
              <a:spcBef>
                <a:spcPts val="600"/>
              </a:spcBef>
              <a:buClr>
                <a:schemeClr val="accent2"/>
              </a:buClr>
              <a:buSzPct val="85000"/>
              <a:defRPr/>
            </a:pPr>
            <a:r>
              <a:rPr lang="en-US" sz="4000" dirty="0"/>
              <a:t>		</a:t>
            </a:r>
            <a:r>
              <a:rPr lang="en-US" sz="3200" dirty="0"/>
              <a:t>John Moore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653FAA-F691-4255-A7F2-4C637474AE43}"/>
              </a:ext>
            </a:extLst>
          </p:cNvPr>
          <p:cNvSpPr/>
          <p:nvPr/>
        </p:nvSpPr>
        <p:spPr>
          <a:xfrm>
            <a:off x="-114300" y="-135083"/>
            <a:ext cx="9372600" cy="7086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lind spot mirror.jpg"/>
          <p:cNvPicPr>
            <a:picLocks noChangeAspect="1"/>
          </p:cNvPicPr>
          <p:nvPr/>
        </p:nvPicPr>
        <p:blipFill>
          <a:blip r:embed="rId2" cstate="print"/>
          <a:stretch>
            <a:fillRect/>
          </a:stretch>
        </p:blipFill>
        <p:spPr>
          <a:xfrm>
            <a:off x="990600" y="480693"/>
            <a:ext cx="6965574" cy="5148467"/>
          </a:xfrm>
          <a:prstGeom prst="rect">
            <a:avLst/>
          </a:prstGeom>
        </p:spPr>
      </p:pic>
      <p:sp>
        <p:nvSpPr>
          <p:cNvPr id="5" name="Subtitle 1"/>
          <p:cNvSpPr txBox="1">
            <a:spLocks/>
          </p:cNvSpPr>
          <p:nvPr/>
        </p:nvSpPr>
        <p:spPr>
          <a:xfrm>
            <a:off x="1425387" y="5767707"/>
            <a:ext cx="6096000" cy="6096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2400" b="0" i="0" u="none" strike="noStrike" kern="1200" cap="none" spc="0" normalizeH="0" baseline="0" noProof="0" dirty="0">
                <a:ln>
                  <a:noFill/>
                </a:ln>
                <a:solidFill>
                  <a:srgbClr val="FF0000"/>
                </a:solidFill>
                <a:effectLst/>
                <a:uLnTx/>
                <a:uFillTx/>
                <a:latin typeface="+mn-lt"/>
                <a:ea typeface="+mn-ea"/>
                <a:cs typeface="+mn-cs"/>
              </a:rPr>
              <a:t>How does one discover their blind spots?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guing.jpg"/>
          <p:cNvPicPr>
            <a:picLocks noChangeAspect="1"/>
          </p:cNvPicPr>
          <p:nvPr/>
        </p:nvPicPr>
        <p:blipFill>
          <a:blip r:embed="rId3" cstate="print"/>
          <a:stretch>
            <a:fillRect/>
          </a:stretch>
        </p:blipFill>
        <p:spPr>
          <a:xfrm>
            <a:off x="-394523" y="0"/>
            <a:ext cx="10300523" cy="7059506"/>
          </a:xfrm>
          <a:prstGeom prst="rect">
            <a:avLst/>
          </a:prstGeom>
        </p:spPr>
      </p:pic>
      <p:sp>
        <p:nvSpPr>
          <p:cNvPr id="3" name="TextBox 2"/>
          <p:cNvSpPr txBox="1"/>
          <p:nvPr/>
        </p:nvSpPr>
        <p:spPr>
          <a:xfrm>
            <a:off x="13855" y="76200"/>
            <a:ext cx="7107382" cy="1077218"/>
          </a:xfrm>
          <a:prstGeom prst="rect">
            <a:avLst/>
          </a:prstGeom>
          <a:noFill/>
        </p:spPr>
        <p:txBody>
          <a:bodyPr wrap="square" rtlCol="0">
            <a:spAutoFit/>
          </a:bodyPr>
          <a:lstStyle/>
          <a:p>
            <a:pPr algn="ctr"/>
            <a:r>
              <a:rPr lang="en-US" sz="3200" b="1" dirty="0">
                <a:solidFill>
                  <a:schemeClr val="bg1"/>
                </a:solidFill>
                <a:latin typeface="Bradley Hand ITC" pitchFamily="66" charset="0"/>
              </a:rPr>
              <a:t>Look for uncomfortable patterns</a:t>
            </a:r>
          </a:p>
          <a:p>
            <a:pPr algn="ctr"/>
            <a:r>
              <a:rPr lang="en-US" sz="3200" b="1" dirty="0">
                <a:solidFill>
                  <a:schemeClr val="bg1"/>
                </a:solidFill>
                <a:latin typeface="Bradley Hand ITC" pitchFamily="66" charset="0"/>
              </a:rPr>
              <a:t>                  in your life. </a:t>
            </a:r>
            <a:r>
              <a:rPr lang="en-US" sz="3200" dirty="0">
                <a:solidFill>
                  <a:schemeClr val="bg1"/>
                </a:solidFill>
                <a:latin typeface="Bradley Hand ITC" pitchFamily="66" charset="0"/>
              </a:rPr>
              <a:t>. </a:t>
            </a:r>
            <a:r>
              <a:rPr lang="en-US" sz="3200" dirty="0">
                <a:latin typeface="Bradley Hand ITC" pitchFamily="66"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ourney of self discovery.jpg"/>
          <p:cNvPicPr>
            <a:picLocks noChangeAspect="1"/>
          </p:cNvPicPr>
          <p:nvPr/>
        </p:nvPicPr>
        <p:blipFill>
          <a:blip r:embed="rId3" cstate="print"/>
          <a:stretch>
            <a:fillRect/>
          </a:stretch>
        </p:blipFill>
        <p:spPr>
          <a:xfrm>
            <a:off x="228600" y="152400"/>
            <a:ext cx="8686800" cy="6553200"/>
          </a:xfrm>
          <a:prstGeom prst="rect">
            <a:avLst/>
          </a:prstGeom>
        </p:spPr>
      </p:pic>
      <p:sp>
        <p:nvSpPr>
          <p:cNvPr id="2" name="TextBox 1"/>
          <p:cNvSpPr txBox="1"/>
          <p:nvPr/>
        </p:nvSpPr>
        <p:spPr>
          <a:xfrm>
            <a:off x="1371600" y="2761833"/>
            <a:ext cx="4495800" cy="2800767"/>
          </a:xfrm>
          <a:prstGeom prst="rect">
            <a:avLst/>
          </a:prstGeom>
          <a:noFill/>
        </p:spPr>
        <p:txBody>
          <a:bodyPr wrap="square" rtlCol="0">
            <a:spAutoFit/>
          </a:bodyPr>
          <a:lstStyle/>
          <a:p>
            <a:pPr algn="ctr"/>
            <a:r>
              <a:rPr lang="en-US" sz="4400" b="1" dirty="0">
                <a:solidFill>
                  <a:schemeClr val="bg1"/>
                </a:solidFill>
                <a:latin typeface="Bradley Hand ITC" pitchFamily="66" charset="0"/>
              </a:rPr>
              <a:t>And continue on</a:t>
            </a:r>
          </a:p>
          <a:p>
            <a:pPr algn="ctr"/>
            <a:r>
              <a:rPr lang="en-US" sz="4400" b="1" dirty="0">
                <a:solidFill>
                  <a:schemeClr val="bg1"/>
                </a:solidFill>
                <a:latin typeface="Bradley Hand ITC" pitchFamily="66" charset="0"/>
              </a:rPr>
              <a:t> your  journey of self</a:t>
            </a:r>
          </a:p>
          <a:p>
            <a:pPr algn="ctr"/>
            <a:r>
              <a:rPr lang="en-US" sz="4400" b="1" dirty="0">
                <a:solidFill>
                  <a:schemeClr val="bg1"/>
                </a:solidFill>
                <a:latin typeface="Bradley Hand ITC" pitchFamily="66" charset="0"/>
              </a:rPr>
              <a:t>discovery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7DAD2-047C-40B7-A679-0B08673FFCB0}"/>
              </a:ext>
            </a:extLst>
          </p:cNvPr>
          <p:cNvSpPr/>
          <p:nvPr/>
        </p:nvSpPr>
        <p:spPr>
          <a:xfrm>
            <a:off x="-228600" y="-485554"/>
            <a:ext cx="9601200" cy="76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c6266e7412613f5d7da7e6eceddef974.jpg"/>
          <p:cNvPicPr>
            <a:picLocks noChangeAspect="1"/>
          </p:cNvPicPr>
          <p:nvPr/>
        </p:nvPicPr>
        <p:blipFill>
          <a:blip r:embed="rId2" cstate="print"/>
          <a:stretch>
            <a:fillRect/>
          </a:stretch>
        </p:blipFill>
        <p:spPr>
          <a:xfrm>
            <a:off x="3505200" y="621599"/>
            <a:ext cx="4876800" cy="4820093"/>
          </a:xfrm>
          <a:prstGeom prst="rect">
            <a:avLst/>
          </a:prstGeom>
        </p:spPr>
      </p:pic>
      <p:sp>
        <p:nvSpPr>
          <p:cNvPr id="4" name="TextBox 3">
            <a:extLst>
              <a:ext uri="{FF2B5EF4-FFF2-40B4-BE49-F238E27FC236}">
                <a16:creationId xmlns:a16="http://schemas.microsoft.com/office/drawing/2014/main" id="{91088353-F9C5-46B0-984A-BE66F4E6D7A4}"/>
              </a:ext>
            </a:extLst>
          </p:cNvPr>
          <p:cNvSpPr txBox="1"/>
          <p:nvPr/>
        </p:nvSpPr>
        <p:spPr>
          <a:xfrm>
            <a:off x="685800" y="609600"/>
            <a:ext cx="2743200" cy="4832092"/>
          </a:xfrm>
          <a:prstGeom prst="rect">
            <a:avLst/>
          </a:prstGeom>
          <a:noFill/>
        </p:spPr>
        <p:txBody>
          <a:bodyPr wrap="square" rtlCol="0">
            <a:spAutoFit/>
          </a:bodyPr>
          <a:lstStyle/>
          <a:p>
            <a:pPr algn="ctr"/>
            <a:r>
              <a:rPr lang="en-US" sz="2800" dirty="0">
                <a:solidFill>
                  <a:schemeClr val="bg1">
                    <a:lumMod val="85000"/>
                    <a:lumOff val="15000"/>
                  </a:schemeClr>
                </a:solidFill>
              </a:rPr>
              <a:t>Take stock of those things you want to change  and begin to figure out what you want instead.</a:t>
            </a:r>
          </a:p>
          <a:p>
            <a:pPr algn="ctr"/>
            <a:endParaRPr lang="en-US" sz="2800" dirty="0">
              <a:solidFill>
                <a:schemeClr val="bg1">
                  <a:lumMod val="85000"/>
                  <a:lumOff val="15000"/>
                </a:schemeClr>
              </a:solidFill>
            </a:endParaRPr>
          </a:p>
          <a:p>
            <a:pPr algn="ctr"/>
            <a:r>
              <a:rPr lang="en-US" sz="2800" dirty="0">
                <a:solidFill>
                  <a:schemeClr val="bg1">
                    <a:lumMod val="85000"/>
                    <a:lumOff val="15000"/>
                  </a:schemeClr>
                </a:solidFill>
              </a:rPr>
              <a:t>ASK others to help you see your blind spots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733800"/>
            <a:ext cx="8305800" cy="2133600"/>
          </a:xfrm>
        </p:spPr>
        <p:txBody>
          <a:bodyPr/>
          <a:lstStyle/>
          <a:p>
            <a:r>
              <a:rPr lang="en-US" sz="4800" dirty="0"/>
              <a:t>Your  Perception is </a:t>
            </a:r>
          </a:p>
          <a:p>
            <a:r>
              <a:rPr lang="en-US" sz="4800" dirty="0"/>
              <a:t>Your Reality!</a:t>
            </a:r>
          </a:p>
        </p:txBody>
      </p:sp>
      <p:sp>
        <p:nvSpPr>
          <p:cNvPr id="3" name="Title 2"/>
          <p:cNvSpPr>
            <a:spLocks noGrp="1"/>
          </p:cNvSpPr>
          <p:nvPr>
            <p:ph type="ctrTitle"/>
          </p:nvPr>
        </p:nvSpPr>
        <p:spPr/>
        <p:txBody>
          <a:bodyPr/>
          <a:lstStyle/>
          <a:p>
            <a:r>
              <a:rPr lang="en-US" dirty="0"/>
              <a:t>The Principle of </a:t>
            </a:r>
            <a:br>
              <a:rPr lang="en-US" dirty="0"/>
            </a:br>
            <a:r>
              <a:rPr lang="en-US" sz="6000" dirty="0"/>
              <a:t>Perception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543800" cy="3170099"/>
          </a:xfrm>
          <a:prstGeom prst="rect">
            <a:avLst/>
          </a:prstGeom>
          <a:noFill/>
        </p:spPr>
        <p:txBody>
          <a:bodyPr wrap="square" rtlCol="0">
            <a:spAutoFit/>
          </a:bodyPr>
          <a:lstStyle/>
          <a:p>
            <a:r>
              <a:rPr lang="en-US" sz="4000" dirty="0">
                <a:latin typeface="Bradley Hand ITC" pitchFamily="66" charset="0"/>
              </a:rPr>
              <a:t>Find ways that work for you to make a serious study of your own beliefs and perceptions that are steering you in paths you choose to change.</a:t>
            </a:r>
          </a:p>
        </p:txBody>
      </p:sp>
      <p:sp>
        <p:nvSpPr>
          <p:cNvPr id="3" name="TextBox 2"/>
          <p:cNvSpPr txBox="1"/>
          <p:nvPr/>
        </p:nvSpPr>
        <p:spPr>
          <a:xfrm>
            <a:off x="1447800" y="3276600"/>
            <a:ext cx="7467600" cy="3170099"/>
          </a:xfrm>
          <a:prstGeom prst="rect">
            <a:avLst/>
          </a:prstGeom>
          <a:noFill/>
        </p:spPr>
        <p:txBody>
          <a:bodyPr wrap="square" rtlCol="0">
            <a:spAutoFit/>
          </a:bodyPr>
          <a:lstStyle/>
          <a:p>
            <a:pPr>
              <a:buFont typeface="Wingdings" pitchFamily="2" charset="2"/>
              <a:buChar char="ü"/>
            </a:pPr>
            <a:r>
              <a:rPr lang="en-US" sz="4000" dirty="0">
                <a:latin typeface="Bradley Hand ITC" pitchFamily="66" charset="0"/>
              </a:rPr>
              <a:t>Journal</a:t>
            </a:r>
          </a:p>
          <a:p>
            <a:pPr>
              <a:buFont typeface="Wingdings" pitchFamily="2" charset="2"/>
              <a:buChar char="ü"/>
            </a:pPr>
            <a:r>
              <a:rPr lang="en-US" sz="4000" dirty="0">
                <a:latin typeface="Bradley Hand ITC" pitchFamily="66" charset="0"/>
              </a:rPr>
              <a:t>Find a Compassionate Witness </a:t>
            </a:r>
          </a:p>
          <a:p>
            <a:pPr>
              <a:buFont typeface="Wingdings" pitchFamily="2" charset="2"/>
              <a:buChar char="ü"/>
            </a:pPr>
            <a:r>
              <a:rPr lang="en-US" sz="4000" dirty="0">
                <a:latin typeface="Bradley Hand ITC" pitchFamily="66" charset="0"/>
              </a:rPr>
              <a:t>Try Peer Counseling</a:t>
            </a:r>
          </a:p>
          <a:p>
            <a:pPr>
              <a:buFont typeface="Wingdings" pitchFamily="2" charset="2"/>
              <a:buChar char="ü"/>
            </a:pPr>
            <a:r>
              <a:rPr lang="en-US" sz="4000" dirty="0">
                <a:latin typeface="Bradley Hand ITC" pitchFamily="66" charset="0"/>
              </a:rPr>
              <a:t>Seek out a Trusted advisor</a:t>
            </a:r>
          </a:p>
          <a:p>
            <a:pPr>
              <a:buFont typeface="Wingdings" pitchFamily="2" charset="2"/>
              <a:buChar char="ü"/>
            </a:pPr>
            <a:r>
              <a:rPr lang="en-US" sz="4000" dirty="0">
                <a:latin typeface="Bradley Hand ITC" pitchFamily="66" charset="0"/>
              </a:rPr>
              <a:t>Rapid Eye Technology</a:t>
            </a:r>
            <a:endParaRPr lang="en-US"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E923E7-6AEB-43A8-873B-424409D9C688}"/>
              </a:ext>
            </a:extLst>
          </p:cNvPr>
          <p:cNvSpPr/>
          <p:nvPr/>
        </p:nvSpPr>
        <p:spPr>
          <a:xfrm>
            <a:off x="-152400" y="-76200"/>
            <a:ext cx="9448800" cy="7086600"/>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schemeClr>
              </a:solidFill>
            </a:endParaRPr>
          </a:p>
        </p:txBody>
      </p:sp>
      <p:sp>
        <p:nvSpPr>
          <p:cNvPr id="2" name="TextBox 1"/>
          <p:cNvSpPr txBox="1"/>
          <p:nvPr/>
        </p:nvSpPr>
        <p:spPr>
          <a:xfrm>
            <a:off x="3771900" y="105308"/>
            <a:ext cx="4724400" cy="1938992"/>
          </a:xfrm>
          <a:prstGeom prst="rect">
            <a:avLst/>
          </a:prstGeom>
          <a:noFill/>
        </p:spPr>
        <p:txBody>
          <a:bodyPr wrap="square" rtlCol="0">
            <a:spAutoFit/>
          </a:bodyPr>
          <a:lstStyle/>
          <a:p>
            <a:pPr algn="ctr"/>
            <a:r>
              <a:rPr lang="en-US" sz="4000" dirty="0">
                <a:solidFill>
                  <a:schemeClr val="bg1">
                    <a:lumMod val="85000"/>
                    <a:lumOff val="15000"/>
                  </a:schemeClr>
                </a:solidFill>
                <a:latin typeface="Bradley Hand ITC" pitchFamily="66" charset="0"/>
              </a:rPr>
              <a:t>JOURNAL</a:t>
            </a:r>
          </a:p>
          <a:p>
            <a:pPr algn="ctr"/>
            <a:r>
              <a:rPr lang="en-US" sz="4000" dirty="0">
                <a:solidFill>
                  <a:schemeClr val="bg1">
                    <a:lumMod val="85000"/>
                    <a:lumOff val="15000"/>
                  </a:schemeClr>
                </a:solidFill>
                <a:latin typeface="Bradley Hand ITC" pitchFamily="66" charset="0"/>
              </a:rPr>
              <a:t>All your answers lie within –- </a:t>
            </a:r>
            <a:r>
              <a:rPr lang="en-US" sz="4000" u="sng" dirty="0">
                <a:solidFill>
                  <a:schemeClr val="bg1">
                    <a:lumMod val="85000"/>
                    <a:lumOff val="15000"/>
                  </a:schemeClr>
                </a:solidFill>
                <a:latin typeface="Bradley Hand ITC" pitchFamily="66" charset="0"/>
              </a:rPr>
              <a:t>mine</a:t>
            </a:r>
            <a:r>
              <a:rPr lang="en-US" sz="4000" dirty="0">
                <a:solidFill>
                  <a:schemeClr val="bg1">
                    <a:lumMod val="85000"/>
                    <a:lumOff val="15000"/>
                  </a:schemeClr>
                </a:solidFill>
                <a:latin typeface="Bradley Hand ITC" pitchFamily="66" charset="0"/>
              </a:rPr>
              <a:t> them!</a:t>
            </a:r>
          </a:p>
        </p:txBody>
      </p:sp>
      <p:pic>
        <p:nvPicPr>
          <p:cNvPr id="6" name="Picture 5" descr="journal.jpg"/>
          <p:cNvPicPr>
            <a:picLocks noChangeAspect="1"/>
          </p:cNvPicPr>
          <p:nvPr/>
        </p:nvPicPr>
        <p:blipFill>
          <a:blip r:embed="rId3" cstate="print"/>
          <a:stretch>
            <a:fillRect/>
          </a:stretch>
        </p:blipFill>
        <p:spPr>
          <a:xfrm>
            <a:off x="304800" y="17318"/>
            <a:ext cx="3314700" cy="2209800"/>
          </a:xfrm>
          <a:prstGeom prst="rect">
            <a:avLst/>
          </a:prstGeom>
        </p:spPr>
      </p:pic>
      <p:sp>
        <p:nvSpPr>
          <p:cNvPr id="5" name="TextBox 4"/>
          <p:cNvSpPr txBox="1"/>
          <p:nvPr/>
        </p:nvSpPr>
        <p:spPr>
          <a:xfrm>
            <a:off x="381000" y="2209800"/>
            <a:ext cx="8458200" cy="4401205"/>
          </a:xfrm>
          <a:prstGeom prst="rect">
            <a:avLst/>
          </a:prstGeom>
          <a:noFill/>
        </p:spPr>
        <p:txBody>
          <a:bodyPr wrap="square" rtlCol="0">
            <a:spAutoFit/>
          </a:bodyPr>
          <a:lstStyle/>
          <a:p>
            <a:r>
              <a:rPr lang="en-US" sz="4000" dirty="0">
                <a:solidFill>
                  <a:schemeClr val="bg1">
                    <a:lumMod val="85000"/>
                    <a:lumOff val="15000"/>
                  </a:schemeClr>
                </a:solidFill>
                <a:latin typeface="Bradley Hand ITC" pitchFamily="66" charset="0"/>
              </a:rPr>
              <a:t>Journals can save your LIFE!  Writing can capture thoughts you didn’t know you had, and channel deep inner wisdom otherwise untapped.  Spiritual Memory Is fleeting –Journals can preserve and protect  precious insights and shed Light in the darkness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8371C5-E19D-45A1-8519-09320C64A267}"/>
              </a:ext>
            </a:extLst>
          </p:cNvPr>
          <p:cNvSpPr/>
          <p:nvPr/>
        </p:nvSpPr>
        <p:spPr>
          <a:xfrm>
            <a:off x="-100446" y="-88105"/>
            <a:ext cx="9386454" cy="703421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posing for the camera&#10;&#10;Description automatically generated">
            <a:extLst>
              <a:ext uri="{FF2B5EF4-FFF2-40B4-BE49-F238E27FC236}">
                <a16:creationId xmlns:a16="http://schemas.microsoft.com/office/drawing/2014/main" id="{FB75A90C-2C12-49E9-BDEB-E89EE4551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73" y="0"/>
            <a:ext cx="4120040" cy="3135092"/>
          </a:xfrm>
          <a:prstGeom prst="rect">
            <a:avLst/>
          </a:prstGeom>
        </p:spPr>
      </p:pic>
      <p:sp>
        <p:nvSpPr>
          <p:cNvPr id="2" name="Rectangle 1"/>
          <p:cNvSpPr/>
          <p:nvPr/>
        </p:nvSpPr>
        <p:spPr>
          <a:xfrm>
            <a:off x="4120040" y="164484"/>
            <a:ext cx="4899268" cy="769441"/>
          </a:xfrm>
          <a:prstGeom prst="rect">
            <a:avLst/>
          </a:prstGeom>
        </p:spPr>
        <p:txBody>
          <a:bodyPr wrap="square">
            <a:spAutoFit/>
          </a:bodyPr>
          <a:lstStyle/>
          <a:p>
            <a:r>
              <a:rPr lang="en-US" sz="4400" dirty="0">
                <a:solidFill>
                  <a:schemeClr val="bg1">
                    <a:lumMod val="85000"/>
                    <a:lumOff val="15000"/>
                  </a:schemeClr>
                </a:solidFill>
                <a:latin typeface="Bradley Hand ITC" pitchFamily="66" charset="0"/>
              </a:rPr>
              <a:t>Inner Self Dialogue</a:t>
            </a:r>
            <a:endParaRPr lang="en-US" sz="4400" dirty="0">
              <a:solidFill>
                <a:schemeClr val="bg1">
                  <a:lumMod val="85000"/>
                  <a:lumOff val="15000"/>
                </a:schemeClr>
              </a:solidFill>
            </a:endParaRPr>
          </a:p>
        </p:txBody>
      </p:sp>
      <p:sp>
        <p:nvSpPr>
          <p:cNvPr id="4" name="Rectangle 3"/>
          <p:cNvSpPr/>
          <p:nvPr/>
        </p:nvSpPr>
        <p:spPr>
          <a:xfrm>
            <a:off x="4191044" y="867578"/>
            <a:ext cx="4719160" cy="2246769"/>
          </a:xfrm>
          <a:prstGeom prst="rect">
            <a:avLst/>
          </a:prstGeom>
        </p:spPr>
        <p:txBody>
          <a:bodyPr wrap="square">
            <a:spAutoFit/>
          </a:bodyPr>
          <a:lstStyle/>
          <a:p>
            <a:r>
              <a:rPr lang="en-US" sz="2800" dirty="0">
                <a:solidFill>
                  <a:schemeClr val="bg1">
                    <a:lumMod val="85000"/>
                    <a:lumOff val="15000"/>
                  </a:schemeClr>
                </a:solidFill>
                <a:latin typeface="Bradley Hand ITC" pitchFamily="66" charset="0"/>
              </a:rPr>
              <a:t>We ALL have inner children, guides, guardians, judges, critics,  and even ‘villains’ who rule our lives without our conscious awareness.  </a:t>
            </a:r>
          </a:p>
        </p:txBody>
      </p:sp>
      <p:sp>
        <p:nvSpPr>
          <p:cNvPr id="5" name="Rectangle 4"/>
          <p:cNvSpPr/>
          <p:nvPr/>
        </p:nvSpPr>
        <p:spPr>
          <a:xfrm>
            <a:off x="304800" y="3138592"/>
            <a:ext cx="8714508" cy="3539430"/>
          </a:xfrm>
          <a:prstGeom prst="rect">
            <a:avLst/>
          </a:prstGeom>
        </p:spPr>
        <p:txBody>
          <a:bodyPr wrap="square">
            <a:spAutoFit/>
          </a:bodyPr>
          <a:lstStyle/>
          <a:p>
            <a:r>
              <a:rPr lang="en-US" sz="2800" dirty="0">
                <a:solidFill>
                  <a:schemeClr val="bg1">
                    <a:lumMod val="85000"/>
                    <a:lumOff val="15000"/>
                  </a:schemeClr>
                </a:solidFill>
                <a:latin typeface="Bradley Hand ITC" pitchFamily="66" charset="0"/>
              </a:rPr>
              <a:t>Gaining access to these inner ‘beings’ (states of being) and creating co-operation among them can go a very long way in allowing cohesion and integration within our lives – being able to live in integrity with our ideals without interference from inner conflicting subconscious characters in our makeup who mean well but who are operating without full awareness of the ‘facts’, of  current ‘reality’, or of our best and highest good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970EE-30F5-4577-B05A-5C65FECBF76D}"/>
              </a:ext>
            </a:extLst>
          </p:cNvPr>
          <p:cNvSpPr/>
          <p:nvPr/>
        </p:nvSpPr>
        <p:spPr>
          <a:xfrm>
            <a:off x="-152400" y="-76200"/>
            <a:ext cx="9448800" cy="7543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33400" y="3505200"/>
            <a:ext cx="8229600" cy="2677656"/>
          </a:xfrm>
          <a:prstGeom prst="rect">
            <a:avLst/>
          </a:prstGeom>
        </p:spPr>
        <p:txBody>
          <a:bodyPr wrap="square">
            <a:spAutoFit/>
          </a:bodyPr>
          <a:lstStyle/>
          <a:p>
            <a:r>
              <a:rPr lang="en-US" sz="2800" dirty="0">
                <a:solidFill>
                  <a:schemeClr val="bg1">
                    <a:lumMod val="85000"/>
                    <a:lumOff val="15000"/>
                  </a:schemeClr>
                </a:solidFill>
                <a:latin typeface="Bradley Hand ITC" pitchFamily="66" charset="0"/>
              </a:rPr>
              <a:t>Right-brain sees the whole picture from beginning to end, operates in positive/spiritual mode, home to imagination, memory, artistic abilities, and in short, is the 90% of our brain which “uses us” according to our subconscious and superconscious filing systems, belief systems, perceptions, ancestral programs,  etc.</a:t>
            </a:r>
          </a:p>
        </p:txBody>
      </p:sp>
      <p:sp>
        <p:nvSpPr>
          <p:cNvPr id="4" name="Rectangle 3"/>
          <p:cNvSpPr/>
          <p:nvPr/>
        </p:nvSpPr>
        <p:spPr>
          <a:xfrm>
            <a:off x="2362200" y="304800"/>
            <a:ext cx="6248400" cy="3108543"/>
          </a:xfrm>
          <a:prstGeom prst="rect">
            <a:avLst/>
          </a:prstGeom>
        </p:spPr>
        <p:txBody>
          <a:bodyPr wrap="square">
            <a:spAutoFit/>
          </a:bodyPr>
          <a:lstStyle/>
          <a:p>
            <a:r>
              <a:rPr lang="en-US" sz="2800" dirty="0">
                <a:solidFill>
                  <a:schemeClr val="bg1">
                    <a:lumMod val="85000"/>
                    <a:lumOff val="15000"/>
                  </a:schemeClr>
                </a:solidFill>
                <a:latin typeface="Bradley Hand ITC" pitchFamily="66" charset="0"/>
              </a:rPr>
              <a:t>We each operate from two sides of the brain, which have very different roles:</a:t>
            </a:r>
          </a:p>
          <a:p>
            <a:r>
              <a:rPr lang="en-US" sz="2800" dirty="0">
                <a:solidFill>
                  <a:schemeClr val="bg1">
                    <a:lumMod val="85000"/>
                    <a:lumOff val="15000"/>
                  </a:schemeClr>
                </a:solidFill>
                <a:latin typeface="Bradley Hand ITC" pitchFamily="66" charset="0"/>
              </a:rPr>
              <a:t>Left brain – conscious, logical, bottom-line thinking which keeps us sane and operating on a day-to-day basis of logic and reason – roughly 10% of our brain power at our conscious disposal -- </a:t>
            </a:r>
          </a:p>
        </p:txBody>
      </p:sp>
      <p:pic>
        <p:nvPicPr>
          <p:cNvPr id="5" name="Picture 4" descr="juggling.gif"/>
          <p:cNvPicPr>
            <a:picLocks noChangeAspect="1"/>
          </p:cNvPicPr>
          <p:nvPr/>
        </p:nvPicPr>
        <p:blipFill>
          <a:blip r:embed="rId2" cstate="print"/>
          <a:stretch>
            <a:fillRect/>
          </a:stretch>
        </p:blipFill>
        <p:spPr>
          <a:xfrm>
            <a:off x="381000" y="228600"/>
            <a:ext cx="4038600" cy="317318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69A6F5-BF4C-486E-BD04-CAC7FC2B74F1}"/>
              </a:ext>
            </a:extLst>
          </p:cNvPr>
          <p:cNvSpPr/>
          <p:nvPr/>
        </p:nvSpPr>
        <p:spPr>
          <a:xfrm>
            <a:off x="0" y="0"/>
            <a:ext cx="9144000" cy="68580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 y="304800"/>
            <a:ext cx="8382000" cy="6124754"/>
          </a:xfrm>
          <a:prstGeom prst="rect">
            <a:avLst/>
          </a:prstGeom>
        </p:spPr>
        <p:txBody>
          <a:bodyPr wrap="square">
            <a:spAutoFit/>
          </a:bodyPr>
          <a:lstStyle/>
          <a:p>
            <a:r>
              <a:rPr lang="en-US" sz="2800" dirty="0">
                <a:solidFill>
                  <a:schemeClr val="bg1">
                    <a:lumMod val="85000"/>
                    <a:lumOff val="15000"/>
                  </a:schemeClr>
                </a:solidFill>
                <a:latin typeface="Bradley Hand ITC" pitchFamily="66" charset="0"/>
              </a:rPr>
              <a:t>Both sides of these stories can be accessed by a simple technique of writing which allows both hemispheres of the brain to participate in ongoing dialogue.  </a:t>
            </a:r>
          </a:p>
          <a:p>
            <a:endParaRPr lang="en-US" sz="2800" dirty="0">
              <a:solidFill>
                <a:schemeClr val="bg1">
                  <a:lumMod val="85000"/>
                  <a:lumOff val="15000"/>
                </a:schemeClr>
              </a:solidFill>
              <a:latin typeface="Bradley Hand ITC" pitchFamily="66" charset="0"/>
            </a:endParaRPr>
          </a:p>
          <a:p>
            <a:r>
              <a:rPr lang="en-US" sz="2800" dirty="0">
                <a:solidFill>
                  <a:schemeClr val="bg1">
                    <a:lumMod val="85000"/>
                    <a:lumOff val="15000"/>
                  </a:schemeClr>
                </a:solidFill>
                <a:latin typeface="Bradley Hand ITC" pitchFamily="66" charset="0"/>
              </a:rPr>
              <a:t>Simply switch the pen from one hand to the other, designating your dominant hand as the one asking the questions, and your opposite hand as the one who answers.  </a:t>
            </a:r>
          </a:p>
          <a:p>
            <a:endParaRPr lang="en-US" sz="2800" dirty="0">
              <a:solidFill>
                <a:schemeClr val="bg1">
                  <a:lumMod val="85000"/>
                  <a:lumOff val="15000"/>
                </a:schemeClr>
              </a:solidFill>
              <a:latin typeface="Bradley Hand ITC" pitchFamily="66" charset="0"/>
            </a:endParaRPr>
          </a:p>
          <a:p>
            <a:r>
              <a:rPr lang="en-US" sz="2800" dirty="0">
                <a:solidFill>
                  <a:schemeClr val="bg1">
                    <a:lumMod val="85000"/>
                    <a:lumOff val="15000"/>
                  </a:schemeClr>
                </a:solidFill>
                <a:latin typeface="Bradley Hand ITC" pitchFamily="66" charset="0"/>
              </a:rPr>
              <a:t>If there is any coaching, it is of dominant hand – helping to formulate questions – never allow anyone to suggest your answers!  They will come from within.</a:t>
            </a:r>
          </a:p>
          <a:p>
            <a:endParaRPr lang="en-US" sz="2800" dirty="0">
              <a:solidFill>
                <a:schemeClr val="bg1">
                  <a:lumMod val="85000"/>
                  <a:lumOff val="15000"/>
                </a:schemeClr>
              </a:solidFill>
              <a:latin typeface="Bradley Hand ITC" pitchFamily="66" charset="0"/>
            </a:endParaRPr>
          </a:p>
          <a:p>
            <a:endParaRPr lang="en-US" sz="2800" dirty="0">
              <a:latin typeface="Bradley Hand ITC" pitchFamily="66" charset="0"/>
            </a:endParaRPr>
          </a:p>
        </p:txBody>
      </p:sp>
      <p:pic>
        <p:nvPicPr>
          <p:cNvPr id="2" name="Picture 1" descr="feather pen.gif"/>
          <p:cNvPicPr>
            <a:picLocks noChangeAspect="1"/>
          </p:cNvPicPr>
          <p:nvPr/>
        </p:nvPicPr>
        <p:blipFill>
          <a:blip r:embed="rId2" cstate="print"/>
          <a:stretch>
            <a:fillRect/>
          </a:stretch>
        </p:blipFill>
        <p:spPr>
          <a:xfrm rot="2728418">
            <a:off x="1351165" y="4574542"/>
            <a:ext cx="3729930" cy="3276600"/>
          </a:xfrm>
          <a:prstGeom prst="rect">
            <a:avLst/>
          </a:prstGeom>
        </p:spPr>
      </p:pic>
      <p:pic>
        <p:nvPicPr>
          <p:cNvPr id="4" name="Picture 3" descr="feather pen.gif"/>
          <p:cNvPicPr>
            <a:picLocks noChangeAspect="1"/>
          </p:cNvPicPr>
          <p:nvPr/>
        </p:nvPicPr>
        <p:blipFill>
          <a:blip r:embed="rId2" cstate="print"/>
          <a:stretch>
            <a:fillRect/>
          </a:stretch>
        </p:blipFill>
        <p:spPr>
          <a:xfrm rot="2744292" flipH="1" flipV="1">
            <a:off x="4402341" y="4269742"/>
            <a:ext cx="3729930" cy="3276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57200"/>
            <a:ext cx="3200400" cy="5262979"/>
          </a:xfrm>
          <a:prstGeom prst="rect">
            <a:avLst/>
          </a:prstGeom>
        </p:spPr>
        <p:txBody>
          <a:bodyPr wrap="square">
            <a:spAutoFit/>
          </a:bodyPr>
          <a:lstStyle/>
          <a:p>
            <a:pPr algn="ctr"/>
            <a:r>
              <a:rPr lang="en-US" sz="2400" b="1" dirty="0">
                <a:latin typeface="Bradley Hand ITC" pitchFamily="66" charset="0"/>
              </a:rPr>
              <a:t>If there are more than one voice speaking from the subconscious mind, one can simply change colors of ink to accommodate each participant. </a:t>
            </a:r>
          </a:p>
          <a:p>
            <a:pPr algn="ctr"/>
            <a:endParaRPr lang="en-US" sz="2400" b="1" dirty="0">
              <a:latin typeface="Bradley Hand ITC" pitchFamily="66" charset="0"/>
            </a:endParaRPr>
          </a:p>
          <a:p>
            <a:pPr algn="ctr"/>
            <a:r>
              <a:rPr lang="en-US" sz="2400" b="1" dirty="0">
                <a:latin typeface="Bradley Hand ITC" pitchFamily="66" charset="0"/>
              </a:rPr>
              <a:t> It is possible to have a full array of inner voices attending a meeting conducted  within the pages of your journal.</a:t>
            </a:r>
          </a:p>
        </p:txBody>
      </p:sp>
      <p:pic>
        <p:nvPicPr>
          <p:cNvPr id="4" name="Picture 3" descr="21761430_10155645556780070_5189966687643053093_n.jpg"/>
          <p:cNvPicPr>
            <a:picLocks noChangeAspect="1"/>
          </p:cNvPicPr>
          <p:nvPr/>
        </p:nvPicPr>
        <p:blipFill>
          <a:blip r:embed="rId2" cstate="print"/>
          <a:stretch>
            <a:fillRect/>
          </a:stretch>
        </p:blipFill>
        <p:spPr>
          <a:xfrm>
            <a:off x="3886200" y="228600"/>
            <a:ext cx="5086350" cy="6477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763000" cy="6432530"/>
          </a:xfrm>
          <a:prstGeom prst="rect">
            <a:avLst/>
          </a:prstGeom>
        </p:spPr>
        <p:txBody>
          <a:bodyPr wrap="square">
            <a:spAutoFit/>
          </a:bodyPr>
          <a:lstStyle/>
          <a:p>
            <a:r>
              <a:rPr lang="en-US" sz="2400" dirty="0"/>
              <a:t>List the challenges and regrets that you have experienced in your life -- the ones you wish had been different, or those that have shaped your perspectives and perceptions.  There is a process called the ‘BASK’ model</a:t>
            </a:r>
          </a:p>
          <a:p>
            <a:endParaRPr lang="en-US" sz="2400" dirty="0"/>
          </a:p>
          <a:p>
            <a:r>
              <a:rPr lang="en-US" sz="2400" dirty="0"/>
              <a:t>For each such experience, journal:</a:t>
            </a:r>
          </a:p>
          <a:p>
            <a:endParaRPr lang="en-US" sz="2400" dirty="0"/>
          </a:p>
          <a:p>
            <a:r>
              <a:rPr lang="en-US" sz="2400" b="1" u="sng" dirty="0">
                <a:solidFill>
                  <a:srgbClr val="00B0F0"/>
                </a:solidFill>
              </a:rPr>
              <a:t>B</a:t>
            </a:r>
            <a:r>
              <a:rPr lang="en-US" sz="2400" b="1" dirty="0">
                <a:solidFill>
                  <a:srgbClr val="00B0F0"/>
                </a:solidFill>
              </a:rPr>
              <a:t>ehavior</a:t>
            </a:r>
            <a:r>
              <a:rPr lang="en-US" sz="2400" dirty="0">
                <a:solidFill>
                  <a:srgbClr val="00B0F0"/>
                </a:solidFill>
              </a:rPr>
              <a:t> </a:t>
            </a:r>
            <a:r>
              <a:rPr lang="en-US" sz="2400" dirty="0"/>
              <a:t>- What happened -- what were the circumstances? (Mental) </a:t>
            </a:r>
          </a:p>
          <a:p>
            <a:r>
              <a:rPr lang="en-US" sz="2400" b="1" u="sng" dirty="0">
                <a:solidFill>
                  <a:srgbClr val="CC3399"/>
                </a:solidFill>
              </a:rPr>
              <a:t>A</a:t>
            </a:r>
            <a:r>
              <a:rPr lang="en-US" sz="2400" b="1" dirty="0">
                <a:solidFill>
                  <a:srgbClr val="CC3399"/>
                </a:solidFill>
              </a:rPr>
              <a:t>ffect</a:t>
            </a:r>
            <a:r>
              <a:rPr lang="en-US" sz="2400" b="1" dirty="0">
                <a:solidFill>
                  <a:srgbClr val="FF00FF"/>
                </a:solidFill>
              </a:rPr>
              <a:t> </a:t>
            </a:r>
            <a:r>
              <a:rPr lang="en-US" sz="2400" b="1" dirty="0"/>
              <a:t>- </a:t>
            </a:r>
            <a:r>
              <a:rPr lang="en-US" sz="2400" dirty="0"/>
              <a:t>How did it make you feel? How do you still feel about it? (Emotional)</a:t>
            </a:r>
          </a:p>
          <a:p>
            <a:r>
              <a:rPr lang="en-US" sz="2400" b="1" u="sng" dirty="0">
                <a:solidFill>
                  <a:srgbClr val="00F26D"/>
                </a:solidFill>
              </a:rPr>
              <a:t>S</a:t>
            </a:r>
            <a:r>
              <a:rPr lang="en-US" sz="2400" b="1" dirty="0">
                <a:solidFill>
                  <a:srgbClr val="00F26D"/>
                </a:solidFill>
              </a:rPr>
              <a:t>ensation</a:t>
            </a:r>
            <a:r>
              <a:rPr lang="en-US" sz="2400" b="1" dirty="0"/>
              <a:t>  -</a:t>
            </a:r>
            <a:r>
              <a:rPr lang="en-US" sz="2400" dirty="0"/>
              <a:t> Where did you feel that in your body - how has it affected your health? (Physical) </a:t>
            </a:r>
          </a:p>
          <a:p>
            <a:r>
              <a:rPr lang="en-US" sz="2400" b="1" u="sng" dirty="0">
                <a:solidFill>
                  <a:srgbClr val="FFFF00"/>
                </a:solidFill>
              </a:rPr>
              <a:t>K</a:t>
            </a:r>
            <a:r>
              <a:rPr lang="en-US" sz="2400" b="1" dirty="0">
                <a:solidFill>
                  <a:srgbClr val="FFFF00"/>
                </a:solidFill>
              </a:rPr>
              <a:t>nowledge</a:t>
            </a:r>
            <a:r>
              <a:rPr lang="en-US" sz="2400" dirty="0"/>
              <a:t>  - What were the gifts of this experience? How are you stronger or more capable or more compassionate as a result of this life path? (Spiritual) </a:t>
            </a:r>
          </a:p>
          <a:p>
            <a:endParaRPr lang="en-US" sz="2800" dirty="0">
              <a:latin typeface="Bradley Hand ITC" pitchFamily="66"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ift gear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152400" y="2333685"/>
            <a:ext cx="2362200" cy="4524315"/>
          </a:xfrm>
          <a:prstGeom prst="rect">
            <a:avLst/>
          </a:prstGeom>
        </p:spPr>
        <p:txBody>
          <a:bodyPr wrap="square">
            <a:spAutoFit/>
          </a:bodyPr>
          <a:lstStyle/>
          <a:p>
            <a:r>
              <a:rPr lang="en-US" sz="2400" b="1" dirty="0">
                <a:latin typeface="Bradley Hand ITC" pitchFamily="66" charset="0"/>
              </a:rPr>
              <a:t>Remember  to include both sides of the brain, as well as conscious and subconscious (sometimes even super conscious) memories by using both hands to journal.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ght refraction 3.png"/>
          <p:cNvPicPr>
            <a:picLocks noGrp="1" noChangeAspect="1"/>
          </p:cNvPicPr>
          <p:nvPr>
            <p:ph idx="1"/>
          </p:nvPr>
        </p:nvPicPr>
        <p:blipFill>
          <a:blip r:embed="rId2" cstate="print"/>
          <a:stretch>
            <a:fillRect/>
          </a:stretch>
        </p:blipFill>
        <p:spPr>
          <a:xfrm>
            <a:off x="4876800" y="228600"/>
            <a:ext cx="4114800" cy="6400800"/>
          </a:xfrm>
        </p:spPr>
      </p:pic>
      <p:sp>
        <p:nvSpPr>
          <p:cNvPr id="5" name="Subtitle 1"/>
          <p:cNvSpPr txBox="1">
            <a:spLocks/>
          </p:cNvSpPr>
          <p:nvPr/>
        </p:nvSpPr>
        <p:spPr>
          <a:xfrm>
            <a:off x="762000" y="762000"/>
            <a:ext cx="3886200" cy="54102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Energy is only energy </a:t>
            </a:r>
            <a:r>
              <a:rPr kumimoji="0" lang="en-US" sz="4800" b="0" i="0" u="none" strike="noStrike" kern="1200" cap="none" spc="0" normalizeH="0" noProof="0" dirty="0">
                <a:ln>
                  <a:noFill/>
                </a:ln>
                <a:solidFill>
                  <a:schemeClr val="tx1"/>
                </a:solidFill>
                <a:effectLst/>
                <a:uLnTx/>
                <a:uFillTx/>
                <a:latin typeface="+mn-lt"/>
                <a:ea typeface="+mn-ea"/>
                <a:cs typeface="+mn-cs"/>
              </a:rPr>
              <a:t> -- </a:t>
            </a:r>
            <a:r>
              <a:rPr kumimoji="0" lang="en-US" sz="4800" b="0" i="0" u="none" strike="noStrike" kern="1200" cap="none" spc="0" normalizeH="0" baseline="0" noProof="0" dirty="0">
                <a:ln>
                  <a:noFill/>
                </a:ln>
                <a:solidFill>
                  <a:schemeClr val="tx1"/>
                </a:solidFill>
                <a:effectLst/>
                <a:uLnTx/>
                <a:uFillTx/>
                <a:latin typeface="+mn-lt"/>
                <a:ea typeface="+mn-ea"/>
                <a:cs typeface="+mn-cs"/>
              </a:rPr>
              <a:t>until you place a perception on it.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ght refraction 2.jpg"/>
          <p:cNvPicPr>
            <a:picLocks noGrp="1" noChangeAspect="1"/>
          </p:cNvPicPr>
          <p:nvPr>
            <p:ph idx="1"/>
          </p:nvPr>
        </p:nvPicPr>
        <p:blipFill>
          <a:blip r:embed="rId2" cstate="print"/>
          <a:stretch>
            <a:fillRect/>
          </a:stretch>
        </p:blipFill>
        <p:spPr>
          <a:xfrm>
            <a:off x="241788" y="228600"/>
            <a:ext cx="8902212" cy="6362700"/>
          </a:xfrm>
        </p:spPr>
      </p:pic>
      <p:sp>
        <p:nvSpPr>
          <p:cNvPr id="7" name="Subtitle 1"/>
          <p:cNvSpPr txBox="1">
            <a:spLocks/>
          </p:cNvSpPr>
          <p:nvPr/>
        </p:nvSpPr>
        <p:spPr>
          <a:xfrm>
            <a:off x="533400" y="381000"/>
            <a:ext cx="8229600" cy="59436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Coupled with</a:t>
            </a:r>
            <a:r>
              <a:rPr kumimoji="0" lang="en-US" sz="4800" b="0" i="0" u="none" strike="noStrike" kern="1200" cap="none" spc="0" normalizeH="0" noProof="0" dirty="0">
                <a:ln>
                  <a:noFill/>
                </a:ln>
                <a:solidFill>
                  <a:schemeClr val="tx1"/>
                </a:solidFill>
                <a:effectLst/>
                <a:uLnTx/>
                <a:uFillTx/>
                <a:latin typeface="+mn-lt"/>
                <a:ea typeface="+mn-ea"/>
                <a:cs typeface="+mn-cs"/>
              </a:rPr>
              <a:t> the perceptions</a:t>
            </a:r>
          </a:p>
          <a:p>
            <a:pPr marL="274320" marR="0" lvl="0" indent="-274320" algn="l" defTabSz="914400" rtl="0" eaLnBrk="1" fontAlgn="auto" latinLnBrk="0" hangingPunct="1">
              <a:lnSpc>
                <a:spcPct val="100000"/>
              </a:lnSpc>
              <a:spcBef>
                <a:spcPts val="600"/>
              </a:spcBef>
              <a:spcAft>
                <a:spcPts val="0"/>
              </a:spcAft>
              <a:buClr>
                <a:schemeClr val="accent2"/>
              </a:buClr>
              <a:buSzPct val="85000"/>
              <a:tabLst/>
              <a:defRPr/>
            </a:pPr>
            <a:r>
              <a:rPr kumimoji="0" lang="en-US" sz="4800" b="0" i="0" u="none" strike="noStrike" kern="1200" cap="none" spc="0" normalizeH="0" noProof="0" dirty="0">
                <a:ln>
                  <a:noFill/>
                </a:ln>
                <a:solidFill>
                  <a:schemeClr val="tx1"/>
                </a:solidFill>
                <a:effectLst/>
                <a:uLnTx/>
                <a:uFillTx/>
                <a:latin typeface="+mn-lt"/>
                <a:ea typeface="+mn-ea"/>
                <a:cs typeface="+mn-cs"/>
              </a:rPr>
              <a:t> of another. . . </a:t>
            </a:r>
            <a:endParaRPr kumimoji="0" lang="en-US" sz="4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10-Mind-Blowing-Theories-That-Will-Change-Your-Perception-of-the-World.jpg"/>
          <p:cNvPicPr>
            <a:picLocks noGrp="1" noChangeAspect="1"/>
          </p:cNvPicPr>
          <p:nvPr>
            <p:ph type="pic" idx="1"/>
          </p:nvPr>
        </p:nvPicPr>
        <p:blipFill>
          <a:blip r:embed="rId2" cstate="print"/>
          <a:srcRect t="6738" b="6738"/>
          <a:stretch>
            <a:fillRect/>
          </a:stretch>
        </p:blipFill>
        <p:spPr>
          <a:xfrm>
            <a:off x="76200" y="0"/>
            <a:ext cx="8915400" cy="6858000"/>
          </a:xfrm>
        </p:spPr>
      </p:pic>
      <p:sp>
        <p:nvSpPr>
          <p:cNvPr id="2" name="Title 1"/>
          <p:cNvSpPr>
            <a:spLocks noGrp="1"/>
          </p:cNvSpPr>
          <p:nvPr>
            <p:ph type="title"/>
          </p:nvPr>
        </p:nvSpPr>
        <p:spPr>
          <a:xfrm>
            <a:off x="5638800" y="3886200"/>
            <a:ext cx="3124200" cy="2209800"/>
          </a:xfrm>
        </p:spPr>
        <p:txBody>
          <a:bodyPr>
            <a:noAutofit/>
          </a:bodyPr>
          <a:lstStyle/>
          <a:p>
            <a:r>
              <a:rPr lang="en-US" sz="2400" b="0" i="1" u="sng" dirty="0"/>
              <a:t>and</a:t>
            </a:r>
            <a:r>
              <a:rPr lang="en-US" sz="2400" b="0" dirty="0"/>
              <a:t> upon what we are able to entertain as our possible reality  </a:t>
            </a:r>
            <a:br>
              <a:rPr lang="en-US" sz="2400" b="0" dirty="0"/>
            </a:br>
            <a:br>
              <a:rPr lang="en-US" sz="2400" b="0" dirty="0"/>
            </a:br>
            <a:r>
              <a:rPr lang="en-US" sz="2400" b="0" dirty="0"/>
              <a:t>What we perceive IS our REALITY</a:t>
            </a:r>
          </a:p>
        </p:txBody>
      </p:sp>
      <p:sp>
        <p:nvSpPr>
          <p:cNvPr id="12" name="TextBox 11"/>
          <p:cNvSpPr txBox="1"/>
          <p:nvPr/>
        </p:nvSpPr>
        <p:spPr>
          <a:xfrm>
            <a:off x="457200" y="228600"/>
            <a:ext cx="5943600" cy="1569660"/>
          </a:xfrm>
          <a:prstGeom prst="rect">
            <a:avLst/>
          </a:prstGeom>
          <a:noFill/>
        </p:spPr>
        <p:txBody>
          <a:bodyPr wrap="square" rtlCol="0">
            <a:spAutoFit/>
          </a:bodyPr>
          <a:lstStyle/>
          <a:p>
            <a:r>
              <a:rPr lang="en-US" sz="2400" dirty="0"/>
              <a:t>That which we ‘image-in’ is based on our predisposed conditioning, memories, assumptions, experiences,</a:t>
            </a:r>
          </a:p>
          <a:p>
            <a:r>
              <a:rPr lang="en-US" sz="2400" dirty="0"/>
              <a:t> beliefs,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c8edee54793dd5c316b98c7b92d3384--brown-art-psychedelic-art.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685800" y="6172200"/>
            <a:ext cx="7688323" cy="461665"/>
          </a:xfrm>
          <a:prstGeom prst="rect">
            <a:avLst/>
          </a:prstGeom>
          <a:noFill/>
        </p:spPr>
        <p:txBody>
          <a:bodyPr wrap="none" rtlCol="0">
            <a:spAutoFit/>
          </a:bodyPr>
          <a:lstStyle/>
          <a:p>
            <a:r>
              <a:rPr lang="en-US" sz="2400" dirty="0"/>
              <a:t>These perceptions weave the fabric of our life experience.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posing perspectives.JPG"/>
          <p:cNvPicPr>
            <a:picLocks noChangeAspect="1"/>
          </p:cNvPicPr>
          <p:nvPr/>
        </p:nvPicPr>
        <p:blipFill>
          <a:blip r:embed="rId2" cstate="print"/>
          <a:stretch>
            <a:fillRect/>
          </a:stretch>
        </p:blipFill>
        <p:spPr>
          <a:xfrm>
            <a:off x="152400" y="152400"/>
            <a:ext cx="8839200" cy="6553200"/>
          </a:xfrm>
          <a:prstGeom prst="rect">
            <a:avLst/>
          </a:prstGeom>
        </p:spPr>
      </p:pic>
      <p:sp>
        <p:nvSpPr>
          <p:cNvPr id="3" name="Text Placeholder 2"/>
          <p:cNvSpPr>
            <a:spLocks noGrp="1"/>
          </p:cNvSpPr>
          <p:nvPr>
            <p:ph type="body" idx="2"/>
          </p:nvPr>
        </p:nvSpPr>
        <p:spPr>
          <a:xfrm>
            <a:off x="533400" y="533400"/>
            <a:ext cx="8077200" cy="1371600"/>
          </a:xfrm>
        </p:spPr>
        <p:txBody>
          <a:bodyPr>
            <a:noAutofit/>
          </a:bodyPr>
          <a:lstStyle/>
          <a:p>
            <a:r>
              <a:rPr lang="en-US" sz="2400" dirty="0"/>
              <a:t>Until a perception we hold subconsciously is challenged, we may be unaware that it IS our perception – </a:t>
            </a:r>
          </a:p>
        </p:txBody>
      </p:sp>
      <p:sp>
        <p:nvSpPr>
          <p:cNvPr id="8" name="TextBox 7"/>
          <p:cNvSpPr txBox="1"/>
          <p:nvPr/>
        </p:nvSpPr>
        <p:spPr>
          <a:xfrm>
            <a:off x="6019800" y="2819400"/>
            <a:ext cx="2819400" cy="2677656"/>
          </a:xfrm>
          <a:prstGeom prst="rect">
            <a:avLst/>
          </a:prstGeom>
          <a:noFill/>
        </p:spPr>
        <p:txBody>
          <a:bodyPr wrap="square" rtlCol="0">
            <a:spAutoFit/>
          </a:bodyPr>
          <a:lstStyle/>
          <a:p>
            <a:r>
              <a:rPr lang="en-US" sz="2400" dirty="0">
                <a:solidFill>
                  <a:schemeClr val="accent2">
                    <a:lumMod val="50000"/>
                  </a:schemeClr>
                </a:solidFill>
              </a:rPr>
              <a:t>it may ride along in our blind spot wholly undetected, until we unknowingly change lanes in its path…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2359"/>
            <a:ext cx="3200400" cy="6555641"/>
          </a:xfrm>
          <a:prstGeom prst="rect">
            <a:avLst/>
          </a:prstGeom>
          <a:noFill/>
        </p:spPr>
        <p:txBody>
          <a:bodyPr wrap="square" rtlCol="0">
            <a:spAutoFit/>
          </a:bodyPr>
          <a:lstStyle/>
          <a:p>
            <a:pPr algn="ctr"/>
            <a:r>
              <a:rPr lang="en-US" sz="2400" dirty="0"/>
              <a:t>Perceptions of which we are unaware can cause pain in our lives…</a:t>
            </a:r>
          </a:p>
          <a:p>
            <a:pPr algn="ctr"/>
            <a:endParaRPr lang="en-US" sz="2400" dirty="0"/>
          </a:p>
          <a:p>
            <a:pPr algn="ctr"/>
            <a:r>
              <a:rPr lang="en-US" sz="2400" dirty="0"/>
              <a:t>Which is our first clue to look for the hidden messages, patterns</a:t>
            </a:r>
            <a:r>
              <a:rPr lang="en-US" sz="2400"/>
              <a:t>, discords -- whatever </a:t>
            </a:r>
            <a:r>
              <a:rPr lang="en-US" sz="2400" dirty="0"/>
              <a:t>causes us discomfort is a message to look for the misperception about what is REAL, and what we can do to bring our lives back into focus and balance. </a:t>
            </a:r>
          </a:p>
          <a:p>
            <a:pPr algn="ctr"/>
            <a:endParaRPr lang="en-US" dirty="0"/>
          </a:p>
          <a:p>
            <a:pPr algn="ctr"/>
            <a:endParaRPr lang="en-US" dirty="0"/>
          </a:p>
        </p:txBody>
      </p:sp>
      <p:pic>
        <p:nvPicPr>
          <p:cNvPr id="4" name="Picture 3" descr="Blind-Spots1.jpg"/>
          <p:cNvPicPr>
            <a:picLocks noChangeAspect="1"/>
          </p:cNvPicPr>
          <p:nvPr/>
        </p:nvPicPr>
        <p:blipFill>
          <a:blip r:embed="rId2" cstate="print"/>
          <a:stretch>
            <a:fillRect/>
          </a:stretch>
        </p:blipFill>
        <p:spPr>
          <a:xfrm>
            <a:off x="4038600" y="0"/>
            <a:ext cx="5105400"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49170</TotalTime>
  <Words>1181</Words>
  <Application>Microsoft Office PowerPoint</Application>
  <PresentationFormat>On-screen Show (4:3)</PresentationFormat>
  <Paragraphs>120</Paragraphs>
  <Slides>37</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 BERKLEY</vt:lpstr>
      <vt:lpstr>Bauhaus 93</vt:lpstr>
      <vt:lpstr>Bradley Hand ITC</vt:lpstr>
      <vt:lpstr>Calibri</vt:lpstr>
      <vt:lpstr>Constantia</vt:lpstr>
      <vt:lpstr>Lucida Bright</vt:lpstr>
      <vt:lpstr>Lucida Calligraphy</vt:lpstr>
      <vt:lpstr>Papyrus</vt:lpstr>
      <vt:lpstr>Wingdings</vt:lpstr>
      <vt:lpstr>Wingdings 2</vt:lpstr>
      <vt:lpstr>Paper</vt:lpstr>
      <vt:lpstr>Skills  for  Life</vt:lpstr>
      <vt:lpstr>PowerPoint Presentation</vt:lpstr>
      <vt:lpstr>The Principle of  Perception</vt:lpstr>
      <vt:lpstr>PowerPoint Presentation</vt:lpstr>
      <vt:lpstr>PowerPoint Presentation</vt:lpstr>
      <vt:lpstr>and upon what we are able to entertain as our possible reality    What we perceive IS our REALITY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see?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Life</dc:title>
  <dc:creator>FairJulia1952</dc:creator>
  <cp:lastModifiedBy>Julia Fairchild</cp:lastModifiedBy>
  <cp:revision>132</cp:revision>
  <dcterms:created xsi:type="dcterms:W3CDTF">2016-12-30T19:26:58Z</dcterms:created>
  <dcterms:modified xsi:type="dcterms:W3CDTF">2019-08-30T19:30:41Z</dcterms:modified>
</cp:coreProperties>
</file>