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78" r:id="rId3"/>
    <p:sldId id="275" r:id="rId4"/>
    <p:sldId id="257" r:id="rId5"/>
    <p:sldId id="266" r:id="rId6"/>
    <p:sldId id="259" r:id="rId7"/>
    <p:sldId id="267" r:id="rId8"/>
    <p:sldId id="260" r:id="rId9"/>
    <p:sldId id="261" r:id="rId10"/>
    <p:sldId id="265" r:id="rId11"/>
    <p:sldId id="270" r:id="rId12"/>
    <p:sldId id="272" r:id="rId13"/>
    <p:sldId id="276" r:id="rId14"/>
    <p:sldId id="277" r:id="rId15"/>
    <p:sldId id="283" r:id="rId16"/>
    <p:sldId id="284" r:id="rId17"/>
    <p:sldId id="285" r:id="rId18"/>
    <p:sldId id="281" r:id="rId19"/>
    <p:sldId id="288" r:id="rId20"/>
    <p:sldId id="290" r:id="rId21"/>
    <p:sldId id="291" r:id="rId22"/>
    <p:sldId id="292" r:id="rId23"/>
    <p:sldId id="293" r:id="rId24"/>
    <p:sldId id="294" r:id="rId25"/>
    <p:sldId id="310" r:id="rId26"/>
    <p:sldId id="300" r:id="rId27"/>
    <p:sldId id="307" r:id="rId28"/>
    <p:sldId id="303" r:id="rId29"/>
    <p:sldId id="295" r:id="rId30"/>
    <p:sldId id="302" r:id="rId31"/>
    <p:sldId id="298" r:id="rId32"/>
    <p:sldId id="296" r:id="rId33"/>
    <p:sldId id="297"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3807"/>
    <a:srgbClr val="C4720E"/>
    <a:srgbClr val="334F15"/>
    <a:srgbClr val="FFFF05"/>
    <a:srgbClr val="5A210A"/>
    <a:srgbClr val="A63C12"/>
    <a:srgbClr val="4D572B"/>
    <a:srgbClr val="4E2D06"/>
    <a:srgbClr val="3E4832"/>
    <a:srgbClr val="548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60F07-C8DC-4DC3-B06B-A644388EC722}" v="28" dt="2019-08-22T19:25:1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447" autoAdjust="0"/>
  </p:normalViewPr>
  <p:slideViewPr>
    <p:cSldViewPr>
      <p:cViewPr varScale="1">
        <p:scale>
          <a:sx n="77" d="100"/>
          <a:sy n="77" d="100"/>
        </p:scale>
        <p:origin x="162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B1444-DE83-4096-B90A-272B971D30CB}" type="datetimeFigureOut">
              <a:rPr lang="en-US" smtClean="0"/>
              <a:pPr/>
              <a:t>8/30/2019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9E2C-200A-42B6-ACD0-266E9443C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33</a:t>
            </a:fld>
            <a:endParaRPr lang="en-US"/>
          </a:p>
        </p:txBody>
      </p:sp>
    </p:spTree>
    <p:extLst>
      <p:ext uri="{BB962C8B-B14F-4D97-AF65-F5344CB8AC3E}">
        <p14:creationId xmlns:p14="http://schemas.microsoft.com/office/powerpoint/2010/main" val="125130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21</a:t>
            </a:fld>
            <a:endParaRPr lang="en-US"/>
          </a:p>
        </p:txBody>
      </p:sp>
    </p:spTree>
    <p:extLst>
      <p:ext uri="{BB962C8B-B14F-4D97-AF65-F5344CB8AC3E}">
        <p14:creationId xmlns:p14="http://schemas.microsoft.com/office/powerpoint/2010/main" val="101376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24</a:t>
            </a:fld>
            <a:endParaRPr lang="en-US"/>
          </a:p>
        </p:txBody>
      </p:sp>
    </p:spTree>
    <p:extLst>
      <p:ext uri="{BB962C8B-B14F-4D97-AF65-F5344CB8AC3E}">
        <p14:creationId xmlns:p14="http://schemas.microsoft.com/office/powerpoint/2010/main" val="302189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25</a:t>
            </a:fld>
            <a:endParaRPr lang="en-US"/>
          </a:p>
        </p:txBody>
      </p:sp>
    </p:spTree>
    <p:extLst>
      <p:ext uri="{BB962C8B-B14F-4D97-AF65-F5344CB8AC3E}">
        <p14:creationId xmlns:p14="http://schemas.microsoft.com/office/powerpoint/2010/main" val="418036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29</a:t>
            </a:fld>
            <a:endParaRPr lang="en-US"/>
          </a:p>
        </p:txBody>
      </p:sp>
    </p:spTree>
    <p:extLst>
      <p:ext uri="{BB962C8B-B14F-4D97-AF65-F5344CB8AC3E}">
        <p14:creationId xmlns:p14="http://schemas.microsoft.com/office/powerpoint/2010/main" val="227734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16" name="Slide Number Placeholder 15"/>
          <p:cNvSpPr>
            <a:spLocks noGrp="1"/>
          </p:cNvSpPr>
          <p:nvPr>
            <p:ph type="sldNum" sz="quarter" idx="11"/>
          </p:nvPr>
        </p:nvSpPr>
        <p:spPr/>
        <p:txBody>
          <a:bodyPr/>
          <a:lstStyle/>
          <a:p>
            <a:fld id="{78B3CE4A-CF73-43E5-BD3F-074A5DBFE0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C014740-B696-419F-AB6C-F21116EAD8AD}" type="datetimeFigureOut">
              <a:rPr lang="en-US" smtClean="0"/>
              <a:pPr/>
              <a:t>8/30/2019</a:t>
            </a:fld>
            <a:endParaRPr lang="en-US"/>
          </a:p>
        </p:txBody>
      </p:sp>
      <p:sp>
        <p:nvSpPr>
          <p:cNvPr id="15" name="Slide Number Placeholder 14"/>
          <p:cNvSpPr>
            <a:spLocks noGrp="1"/>
          </p:cNvSpPr>
          <p:nvPr>
            <p:ph type="sldNum" sz="quarter" idx="15"/>
          </p:nvPr>
        </p:nvSpPr>
        <p:spPr/>
        <p:txBody>
          <a:bodyPr/>
          <a:lstStyle>
            <a:lvl1pPr algn="ctr">
              <a:defRPr/>
            </a:lvl1pPr>
          </a:lstStyle>
          <a:p>
            <a:fld id="{78B3CE4A-CF73-43E5-BD3F-074A5DBFE0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B3CE4A-CF73-43E5-BD3F-074A5DBFE0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4740-B696-419F-AB6C-F21116EAD8AD}" type="datetimeFigureOut">
              <a:rPr lang="en-US" smtClean="0"/>
              <a:pPr/>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5"/>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1"/>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C014740-B696-419F-AB6C-F21116EAD8AD}" type="datetimeFigureOut">
              <a:rPr lang="en-US" smtClean="0"/>
              <a:pPr/>
              <a:t>8/30/2019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3CE4A-CF73-43E5-BD3F-074A5DBFE0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Second Half of the Rapid Eye Model</a:t>
            </a:r>
          </a:p>
        </p:txBody>
      </p:sp>
      <p:sp>
        <p:nvSpPr>
          <p:cNvPr id="2" name="Title 1"/>
          <p:cNvSpPr>
            <a:spLocks noGrp="1"/>
          </p:cNvSpPr>
          <p:nvPr>
            <p:ph type="ctrTitle"/>
          </p:nvPr>
        </p:nvSpPr>
        <p:spPr/>
        <p:txBody>
          <a:bodyPr/>
          <a:lstStyle/>
          <a:p>
            <a:r>
              <a:rPr lang="en-US" sz="7200" dirty="0"/>
              <a:t>Skills  for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ache.jpg"/>
          <p:cNvPicPr>
            <a:picLocks noChangeAspect="1"/>
          </p:cNvPicPr>
          <p:nvPr/>
        </p:nvPicPr>
        <p:blipFill>
          <a:blip r:embed="rId2" cstate="print"/>
          <a:stretch>
            <a:fillRect/>
          </a:stretch>
        </p:blipFill>
        <p:spPr>
          <a:xfrm>
            <a:off x="0" y="0"/>
            <a:ext cx="9266153" cy="7162800"/>
          </a:xfrm>
          <a:prstGeom prst="rect">
            <a:avLst/>
          </a:prstGeom>
        </p:spPr>
      </p:pic>
      <p:sp>
        <p:nvSpPr>
          <p:cNvPr id="3" name="Rectangle 2"/>
          <p:cNvSpPr/>
          <p:nvPr/>
        </p:nvSpPr>
        <p:spPr>
          <a:xfrm>
            <a:off x="2667000" y="4267200"/>
            <a:ext cx="5791200" cy="2308324"/>
          </a:xfrm>
          <a:prstGeom prst="rect">
            <a:avLst/>
          </a:prstGeom>
        </p:spPr>
        <p:txBody>
          <a:bodyPr wrap="square">
            <a:spAutoFit/>
          </a:bodyPr>
          <a:lstStyle/>
          <a:p>
            <a:pPr algn="ctr"/>
            <a:r>
              <a:rPr lang="en-US" sz="3600" dirty="0">
                <a:solidFill>
                  <a:schemeClr val="bg1"/>
                </a:solidFill>
              </a:rPr>
              <a:t>Emotional pain is experienced physically.  Who among us has not experienced heartache?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9982200" cy="701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19800" y="478334"/>
            <a:ext cx="2819400" cy="5693866"/>
          </a:xfrm>
          <a:prstGeom prst="rect">
            <a:avLst/>
          </a:prstGeom>
        </p:spPr>
        <p:txBody>
          <a:bodyPr wrap="square">
            <a:spAutoFit/>
          </a:bodyPr>
          <a:lstStyle/>
          <a:p>
            <a:pPr algn="ctr"/>
            <a:r>
              <a:rPr lang="en-US" sz="2800" dirty="0">
                <a:solidFill>
                  <a:schemeClr val="accent6">
                    <a:lumMod val="50000"/>
                  </a:schemeClr>
                </a:solidFill>
              </a:rPr>
              <a:t>Physical and emotional pain is also the language of Spirit, guiding us along paths and drawing our attention to hidden issues  that need to be addressed for our own best and highest good.</a:t>
            </a:r>
          </a:p>
        </p:txBody>
      </p:sp>
      <p:pic>
        <p:nvPicPr>
          <p:cNvPr id="4" name="Picture 3" descr="body speaks your mind.jpg"/>
          <p:cNvPicPr>
            <a:picLocks noChangeAspect="1"/>
          </p:cNvPicPr>
          <p:nvPr/>
        </p:nvPicPr>
        <p:blipFill>
          <a:blip r:embed="rId2" cstate="print"/>
          <a:stretch>
            <a:fillRect/>
          </a:stretch>
        </p:blipFill>
        <p:spPr>
          <a:xfrm>
            <a:off x="393700" y="152400"/>
            <a:ext cx="5397500" cy="647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0"/>
            <a:ext cx="94488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dy Chart.JPG"/>
          <p:cNvPicPr>
            <a:picLocks noChangeAspect="1"/>
          </p:cNvPicPr>
          <p:nvPr/>
        </p:nvPicPr>
        <p:blipFill>
          <a:blip r:embed="rId3" cstate="print"/>
          <a:stretch>
            <a:fillRect/>
          </a:stretch>
        </p:blipFill>
        <p:spPr>
          <a:xfrm>
            <a:off x="4267200" y="0"/>
            <a:ext cx="5638799" cy="7010400"/>
          </a:xfrm>
          <a:prstGeom prst="rect">
            <a:avLst/>
          </a:prstGeom>
        </p:spPr>
      </p:pic>
      <p:sp>
        <p:nvSpPr>
          <p:cNvPr id="3" name="TextBox 2"/>
          <p:cNvSpPr txBox="1"/>
          <p:nvPr/>
        </p:nvSpPr>
        <p:spPr>
          <a:xfrm>
            <a:off x="457200" y="762000"/>
            <a:ext cx="3581400" cy="5632311"/>
          </a:xfrm>
          <a:prstGeom prst="rect">
            <a:avLst/>
          </a:prstGeom>
          <a:noFill/>
        </p:spPr>
        <p:txBody>
          <a:bodyPr wrap="square" rtlCol="0">
            <a:spAutoFit/>
          </a:bodyPr>
          <a:lstStyle/>
          <a:p>
            <a:r>
              <a:rPr lang="en-US" sz="2400" dirty="0">
                <a:solidFill>
                  <a:schemeClr val="bg1"/>
                </a:solidFill>
              </a:rPr>
              <a:t>As every cell knows itself to be a skin cell, or a brain cell, or a blood cell, and behaves accordingly, every cell also has emotional intelligence. </a:t>
            </a:r>
          </a:p>
          <a:p>
            <a:r>
              <a:rPr lang="en-US" sz="2400" dirty="0">
                <a:solidFill>
                  <a:schemeClr val="bg1"/>
                </a:solidFill>
              </a:rPr>
              <a:t> </a:t>
            </a:r>
          </a:p>
          <a:p>
            <a:r>
              <a:rPr lang="en-US" sz="2400" dirty="0">
                <a:solidFill>
                  <a:schemeClr val="bg1"/>
                </a:solidFill>
              </a:rPr>
              <a:t>Emotions are stored in areas of the body which relate to that emotion – the place from which that emotion is expressed.</a:t>
            </a:r>
          </a:p>
          <a:p>
            <a:endParaRPr lang="en-US" sz="2400" dirty="0">
              <a:solidFill>
                <a:schemeClr val="bg1"/>
              </a:solidFill>
            </a:endParaRPr>
          </a:p>
          <a:p>
            <a:r>
              <a:rPr lang="en-US" sz="2400" dirty="0">
                <a:solidFill>
                  <a:schemeClr val="bg1"/>
                </a:solidFill>
              </a:rPr>
              <a:t>Thus, the issues are in the tissues.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eling bad.jpg"/>
          <p:cNvPicPr>
            <a:picLocks noChangeAspect="1"/>
          </p:cNvPicPr>
          <p:nvPr/>
        </p:nvPicPr>
        <p:blipFill>
          <a:blip r:embed="rId2" cstate="print"/>
          <a:stretch>
            <a:fillRect/>
          </a:stretch>
        </p:blipFill>
        <p:spPr>
          <a:xfrm>
            <a:off x="-533400" y="-228600"/>
            <a:ext cx="10629900" cy="7086600"/>
          </a:xfrm>
          <a:prstGeom prst="rect">
            <a:avLst/>
          </a:prstGeom>
        </p:spPr>
      </p:pic>
      <p:sp>
        <p:nvSpPr>
          <p:cNvPr id="6" name="Rectangle 5"/>
          <p:cNvSpPr/>
          <p:nvPr/>
        </p:nvSpPr>
        <p:spPr>
          <a:xfrm>
            <a:off x="0" y="-762000"/>
            <a:ext cx="3581400" cy="7620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457200"/>
            <a:ext cx="3276600" cy="6001643"/>
          </a:xfrm>
          <a:prstGeom prst="rect">
            <a:avLst/>
          </a:prstGeom>
          <a:noFill/>
        </p:spPr>
        <p:txBody>
          <a:bodyPr wrap="square" rtlCol="0">
            <a:spAutoFit/>
          </a:bodyPr>
          <a:lstStyle/>
          <a:p>
            <a:r>
              <a:rPr lang="en-US" sz="3200" dirty="0">
                <a:solidFill>
                  <a:schemeClr val="accent4">
                    <a:lumMod val="50000"/>
                  </a:schemeClr>
                </a:solidFill>
              </a:rPr>
              <a:t>It may not feel that way, but this is really good news!</a:t>
            </a:r>
          </a:p>
          <a:p>
            <a:endParaRPr lang="en-US" sz="3200" dirty="0">
              <a:solidFill>
                <a:schemeClr val="accent4">
                  <a:lumMod val="50000"/>
                </a:schemeClr>
              </a:solidFill>
            </a:endParaRPr>
          </a:p>
          <a:p>
            <a:r>
              <a:rPr lang="en-US" sz="3200" dirty="0">
                <a:solidFill>
                  <a:schemeClr val="accent4">
                    <a:lumMod val="50000"/>
                  </a:schemeClr>
                </a:solidFill>
              </a:rPr>
              <a:t>The body has built-in warning signals to  keep us safe and well, and to encourage our spiritual growth.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xic emotions.jpg"/>
          <p:cNvPicPr>
            <a:picLocks noChangeAspect="1"/>
          </p:cNvPicPr>
          <p:nvPr/>
        </p:nvPicPr>
        <p:blipFill>
          <a:blip r:embed="rId2" cstate="print"/>
          <a:stretch>
            <a:fillRect/>
          </a:stretch>
        </p:blipFill>
        <p:spPr>
          <a:xfrm>
            <a:off x="152400" y="152400"/>
            <a:ext cx="8839200" cy="4648200"/>
          </a:xfrm>
          <a:prstGeom prst="rect">
            <a:avLst/>
          </a:prstGeom>
        </p:spPr>
      </p:pic>
      <p:sp>
        <p:nvSpPr>
          <p:cNvPr id="6" name="Rectangle 5"/>
          <p:cNvSpPr/>
          <p:nvPr/>
        </p:nvSpPr>
        <p:spPr>
          <a:xfrm>
            <a:off x="152400" y="4495800"/>
            <a:ext cx="8839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876800"/>
            <a:ext cx="8458200" cy="1354217"/>
          </a:xfrm>
          <a:prstGeom prst="rect">
            <a:avLst/>
          </a:prstGeom>
        </p:spPr>
        <p:txBody>
          <a:bodyPr wrap="square">
            <a:spAutoFit/>
          </a:bodyPr>
          <a:lstStyle/>
          <a:p>
            <a:pPr algn="ctr"/>
            <a:r>
              <a:rPr lang="en-US" sz="3200" dirty="0">
                <a:solidFill>
                  <a:schemeClr val="accent4">
                    <a:lumMod val="50000"/>
                  </a:schemeClr>
                </a:solidFill>
              </a:rPr>
              <a:t>“Change happens when the pain of staying the same is greater than the pain of change.”</a:t>
            </a:r>
          </a:p>
          <a:p>
            <a:pPr algn="ctr"/>
            <a:r>
              <a:rPr lang="en-US" dirty="0">
                <a:solidFill>
                  <a:schemeClr val="accent4">
                    <a:lumMod val="50000"/>
                  </a:schemeClr>
                </a:solidFill>
              </a:rPr>
              <a:t>Tony Robbins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end of your rope.jpg"/>
          <p:cNvPicPr>
            <a:picLocks noChangeAspect="1"/>
          </p:cNvPicPr>
          <p:nvPr/>
        </p:nvPicPr>
        <p:blipFill>
          <a:blip r:embed="rId3" cstate="print"/>
          <a:stretch>
            <a:fillRect/>
          </a:stretch>
        </p:blipFill>
        <p:spPr>
          <a:xfrm>
            <a:off x="0" y="0"/>
            <a:ext cx="9144000" cy="5410200"/>
          </a:xfrm>
          <a:prstGeom prst="rect">
            <a:avLst/>
          </a:prstGeom>
        </p:spPr>
      </p:pic>
      <p:sp>
        <p:nvSpPr>
          <p:cNvPr id="2" name="TextBox 1"/>
          <p:cNvSpPr txBox="1"/>
          <p:nvPr/>
        </p:nvSpPr>
        <p:spPr>
          <a:xfrm>
            <a:off x="2743200" y="304800"/>
            <a:ext cx="2362200" cy="1015663"/>
          </a:xfrm>
          <a:prstGeom prst="rect">
            <a:avLst/>
          </a:prstGeom>
          <a:noFill/>
        </p:spPr>
        <p:txBody>
          <a:bodyPr wrap="square" rtlCol="0">
            <a:spAutoFit/>
          </a:bodyPr>
          <a:lstStyle/>
          <a:p>
            <a:pPr algn="ctr"/>
            <a:r>
              <a:rPr lang="en-US" sz="6000" dirty="0">
                <a:solidFill>
                  <a:schemeClr val="bg1"/>
                </a:solidFill>
                <a:latin typeface="AR DARLING" pitchFamily="2" charset="0"/>
              </a:rPr>
              <a:t>Dread</a:t>
            </a:r>
          </a:p>
        </p:txBody>
      </p:sp>
      <p:sp>
        <p:nvSpPr>
          <p:cNvPr id="11" name="Rectangle 10"/>
          <p:cNvSpPr/>
          <p:nvPr/>
        </p:nvSpPr>
        <p:spPr>
          <a:xfrm>
            <a:off x="0" y="5410200"/>
            <a:ext cx="9144000" cy="1447800"/>
          </a:xfrm>
          <a:prstGeom prst="rect">
            <a:avLst/>
          </a:prstGeom>
          <a:solidFill>
            <a:srgbClr val="5A210A"/>
          </a:solidFill>
          <a:ln>
            <a:solidFill>
              <a:srgbClr val="613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5486400"/>
            <a:ext cx="8305800" cy="1323439"/>
          </a:xfrm>
          <a:prstGeom prst="rect">
            <a:avLst/>
          </a:prstGeom>
          <a:noFill/>
        </p:spPr>
        <p:txBody>
          <a:bodyPr wrap="square" rtlCol="0">
            <a:spAutoFit/>
          </a:bodyPr>
          <a:lstStyle/>
          <a:p>
            <a:pPr algn="ctr"/>
            <a:r>
              <a:rPr lang="en-US" sz="2800" dirty="0">
                <a:solidFill>
                  <a:schemeClr val="accent2">
                    <a:lumMod val="60000"/>
                    <a:lumOff val="40000"/>
                  </a:schemeClr>
                </a:solidFill>
                <a:latin typeface="+mj-lt"/>
              </a:rPr>
              <a:t>Toxic emotions create toxic chemicals in the body, </a:t>
            </a:r>
          </a:p>
          <a:p>
            <a:pPr algn="ctr"/>
            <a:r>
              <a:rPr lang="en-US" sz="2800" dirty="0">
                <a:solidFill>
                  <a:schemeClr val="accent2">
                    <a:lumMod val="60000"/>
                    <a:lumOff val="40000"/>
                  </a:schemeClr>
                </a:solidFill>
                <a:latin typeface="+mj-lt"/>
              </a:rPr>
              <a:t>which affect the body accordingly.  </a:t>
            </a:r>
          </a:p>
          <a:p>
            <a:endParaRPr lang="en-US" sz="2400" dirty="0">
              <a:solidFill>
                <a:schemeClr val="bg1"/>
              </a:solidFill>
            </a:endParaRPr>
          </a:p>
        </p:txBody>
      </p:sp>
      <p:sp>
        <p:nvSpPr>
          <p:cNvPr id="7" name="TextBox 6"/>
          <p:cNvSpPr txBox="1"/>
          <p:nvPr/>
        </p:nvSpPr>
        <p:spPr>
          <a:xfrm>
            <a:off x="1600200" y="4191000"/>
            <a:ext cx="2667000" cy="830997"/>
          </a:xfrm>
          <a:prstGeom prst="rect">
            <a:avLst/>
          </a:prstGeom>
          <a:noFill/>
        </p:spPr>
        <p:txBody>
          <a:bodyPr wrap="square" rtlCol="0">
            <a:spAutoFit/>
          </a:bodyPr>
          <a:lstStyle/>
          <a:p>
            <a:pPr algn="ctr"/>
            <a:r>
              <a:rPr lang="en-US" sz="4800" dirty="0">
                <a:solidFill>
                  <a:schemeClr val="bg1"/>
                </a:solidFill>
                <a:latin typeface="Bauhaus 93" pitchFamily="82" charset="0"/>
              </a:rPr>
              <a:t>Jealousy</a:t>
            </a:r>
          </a:p>
        </p:txBody>
      </p:sp>
      <p:sp>
        <p:nvSpPr>
          <p:cNvPr id="8" name="TextBox 7"/>
          <p:cNvSpPr txBox="1"/>
          <p:nvPr/>
        </p:nvSpPr>
        <p:spPr>
          <a:xfrm>
            <a:off x="3810000" y="1524000"/>
            <a:ext cx="1600200" cy="1015663"/>
          </a:xfrm>
          <a:prstGeom prst="rect">
            <a:avLst/>
          </a:prstGeom>
          <a:noFill/>
        </p:spPr>
        <p:txBody>
          <a:bodyPr wrap="square" rtlCol="0">
            <a:spAutoFit/>
          </a:bodyPr>
          <a:lstStyle/>
          <a:p>
            <a:pPr algn="ctr"/>
            <a:r>
              <a:rPr lang="en-US" sz="6000" dirty="0">
                <a:solidFill>
                  <a:schemeClr val="bg1"/>
                </a:solidFill>
                <a:latin typeface="Bodoni MT Poster Compressed" pitchFamily="18" charset="0"/>
              </a:rPr>
              <a:t>Fear</a:t>
            </a:r>
          </a:p>
        </p:txBody>
      </p:sp>
      <p:sp>
        <p:nvSpPr>
          <p:cNvPr id="9" name="TextBox 8"/>
          <p:cNvSpPr txBox="1"/>
          <p:nvPr/>
        </p:nvSpPr>
        <p:spPr>
          <a:xfrm>
            <a:off x="5638800" y="533400"/>
            <a:ext cx="2819400" cy="769441"/>
          </a:xfrm>
          <a:prstGeom prst="rect">
            <a:avLst/>
          </a:prstGeom>
          <a:noFill/>
        </p:spPr>
        <p:txBody>
          <a:bodyPr wrap="square" rtlCol="0">
            <a:spAutoFit/>
          </a:bodyPr>
          <a:lstStyle/>
          <a:p>
            <a:pPr algn="ctr"/>
            <a:r>
              <a:rPr lang="en-US" sz="4400" dirty="0">
                <a:solidFill>
                  <a:schemeClr val="bg1"/>
                </a:solidFill>
                <a:latin typeface="Cooper Black" pitchFamily="18" charset="0"/>
              </a:rPr>
              <a:t>Hopeless</a:t>
            </a:r>
          </a:p>
        </p:txBody>
      </p:sp>
      <p:sp>
        <p:nvSpPr>
          <p:cNvPr id="14" name="TextBox 13"/>
          <p:cNvSpPr txBox="1"/>
          <p:nvPr/>
        </p:nvSpPr>
        <p:spPr>
          <a:xfrm>
            <a:off x="6019800" y="1447800"/>
            <a:ext cx="2743200" cy="769441"/>
          </a:xfrm>
          <a:prstGeom prst="rect">
            <a:avLst/>
          </a:prstGeom>
          <a:noFill/>
        </p:spPr>
        <p:txBody>
          <a:bodyPr wrap="square" rtlCol="0">
            <a:spAutoFit/>
          </a:bodyPr>
          <a:lstStyle/>
          <a:p>
            <a:pPr algn="ctr"/>
            <a:r>
              <a:rPr lang="en-US" sz="4400" dirty="0">
                <a:solidFill>
                  <a:schemeClr val="bg1"/>
                </a:solidFill>
                <a:latin typeface="Broadway" pitchFamily="82" charset="0"/>
              </a:rPr>
              <a:t>Lonely</a:t>
            </a:r>
          </a:p>
        </p:txBody>
      </p:sp>
      <p:sp>
        <p:nvSpPr>
          <p:cNvPr id="15" name="TextBox 14"/>
          <p:cNvSpPr txBox="1"/>
          <p:nvPr/>
        </p:nvSpPr>
        <p:spPr>
          <a:xfrm>
            <a:off x="1143000" y="3048000"/>
            <a:ext cx="1981200" cy="523220"/>
          </a:xfrm>
          <a:prstGeom prst="rect">
            <a:avLst/>
          </a:prstGeom>
          <a:noFill/>
        </p:spPr>
        <p:txBody>
          <a:bodyPr wrap="square" rtlCol="0">
            <a:spAutoFit/>
          </a:bodyPr>
          <a:lstStyle/>
          <a:p>
            <a:pPr algn="ctr"/>
            <a:r>
              <a:rPr lang="en-US" sz="2800" dirty="0">
                <a:solidFill>
                  <a:schemeClr val="bg1"/>
                </a:solidFill>
                <a:latin typeface="Bauhaus 93" pitchFamily="82" charset="0"/>
              </a:rPr>
              <a:t>Regret</a:t>
            </a:r>
          </a:p>
        </p:txBody>
      </p:sp>
      <p:sp>
        <p:nvSpPr>
          <p:cNvPr id="16" name="TextBox 15"/>
          <p:cNvSpPr txBox="1"/>
          <p:nvPr/>
        </p:nvSpPr>
        <p:spPr>
          <a:xfrm>
            <a:off x="3276600" y="3429000"/>
            <a:ext cx="2590800" cy="646331"/>
          </a:xfrm>
          <a:prstGeom prst="rect">
            <a:avLst/>
          </a:prstGeom>
          <a:noFill/>
        </p:spPr>
        <p:txBody>
          <a:bodyPr wrap="square" rtlCol="0">
            <a:spAutoFit/>
          </a:bodyPr>
          <a:lstStyle/>
          <a:p>
            <a:pPr algn="ctr"/>
            <a:r>
              <a:rPr lang="en-US" sz="3600" dirty="0">
                <a:solidFill>
                  <a:schemeClr val="bg1"/>
                </a:solidFill>
                <a:latin typeface="Forte" pitchFamily="66" charset="0"/>
              </a:rPr>
              <a:t>Despair</a:t>
            </a:r>
          </a:p>
        </p:txBody>
      </p:sp>
      <p:sp>
        <p:nvSpPr>
          <p:cNvPr id="17" name="TextBox 16"/>
          <p:cNvSpPr txBox="1"/>
          <p:nvPr/>
        </p:nvSpPr>
        <p:spPr>
          <a:xfrm>
            <a:off x="304800" y="1066800"/>
            <a:ext cx="2971800" cy="923330"/>
          </a:xfrm>
          <a:prstGeom prst="rect">
            <a:avLst/>
          </a:prstGeom>
          <a:noFill/>
        </p:spPr>
        <p:txBody>
          <a:bodyPr wrap="square" rtlCol="0">
            <a:spAutoFit/>
          </a:bodyPr>
          <a:lstStyle/>
          <a:p>
            <a:pPr algn="ctr"/>
            <a:r>
              <a:rPr lang="en-US" sz="5400" dirty="0">
                <a:solidFill>
                  <a:schemeClr val="bg1"/>
                </a:solidFill>
                <a:latin typeface="Bernard MT Condensed" pitchFamily="18" charset="0"/>
              </a:rPr>
              <a:t>Cynical</a:t>
            </a:r>
          </a:p>
        </p:txBody>
      </p:sp>
      <p:sp>
        <p:nvSpPr>
          <p:cNvPr id="18" name="TextBox 17"/>
          <p:cNvSpPr txBox="1"/>
          <p:nvPr/>
        </p:nvSpPr>
        <p:spPr>
          <a:xfrm>
            <a:off x="5334000" y="4343400"/>
            <a:ext cx="2209800" cy="646331"/>
          </a:xfrm>
          <a:prstGeom prst="rect">
            <a:avLst/>
          </a:prstGeom>
          <a:noFill/>
        </p:spPr>
        <p:txBody>
          <a:bodyPr wrap="square" rtlCol="0">
            <a:spAutoFit/>
          </a:bodyPr>
          <a:lstStyle/>
          <a:p>
            <a:pPr algn="ctr"/>
            <a:r>
              <a:rPr lang="en-US" sz="3600" dirty="0">
                <a:solidFill>
                  <a:schemeClr val="bg1"/>
                </a:solidFill>
                <a:latin typeface="Bernard MT Condensed" pitchFamily="18" charset="0"/>
              </a:rPr>
              <a:t>Bitterness</a:t>
            </a:r>
          </a:p>
        </p:txBody>
      </p:sp>
      <p:sp>
        <p:nvSpPr>
          <p:cNvPr id="19" name="TextBox 18"/>
          <p:cNvSpPr txBox="1"/>
          <p:nvPr/>
        </p:nvSpPr>
        <p:spPr>
          <a:xfrm>
            <a:off x="7239000" y="3810000"/>
            <a:ext cx="1600200" cy="523220"/>
          </a:xfrm>
          <a:prstGeom prst="rect">
            <a:avLst/>
          </a:prstGeom>
          <a:noFill/>
        </p:spPr>
        <p:txBody>
          <a:bodyPr wrap="square" rtlCol="0">
            <a:spAutoFit/>
          </a:bodyPr>
          <a:lstStyle/>
          <a:p>
            <a:pPr algn="ctr"/>
            <a:r>
              <a:rPr lang="en-US" sz="2800" dirty="0">
                <a:solidFill>
                  <a:schemeClr val="bg1"/>
                </a:solidFill>
                <a:latin typeface="Bernard MT Condensed" pitchFamily="18" charset="0"/>
              </a:rPr>
              <a:t>Guilty</a:t>
            </a:r>
          </a:p>
        </p:txBody>
      </p:sp>
      <p:sp>
        <p:nvSpPr>
          <p:cNvPr id="20" name="TextBox 19"/>
          <p:cNvSpPr txBox="1"/>
          <p:nvPr/>
        </p:nvSpPr>
        <p:spPr>
          <a:xfrm>
            <a:off x="6248400" y="3200400"/>
            <a:ext cx="1600200" cy="523220"/>
          </a:xfrm>
          <a:prstGeom prst="rect">
            <a:avLst/>
          </a:prstGeom>
          <a:noFill/>
        </p:spPr>
        <p:txBody>
          <a:bodyPr wrap="square" rtlCol="0">
            <a:spAutoFit/>
          </a:bodyPr>
          <a:lstStyle/>
          <a:p>
            <a:pPr algn="ctr"/>
            <a:r>
              <a:rPr lang="en-US" sz="2800" dirty="0">
                <a:solidFill>
                  <a:schemeClr val="bg1"/>
                </a:solidFill>
                <a:latin typeface="Goudy Stout" pitchFamily="18" charset="0"/>
              </a:rPr>
              <a:t>sad</a:t>
            </a:r>
          </a:p>
        </p:txBody>
      </p:sp>
      <p:sp>
        <p:nvSpPr>
          <p:cNvPr id="22" name="TextBox 21"/>
          <p:cNvSpPr txBox="1"/>
          <p:nvPr/>
        </p:nvSpPr>
        <p:spPr>
          <a:xfrm>
            <a:off x="381000" y="3581400"/>
            <a:ext cx="1981200" cy="646331"/>
          </a:xfrm>
          <a:prstGeom prst="rect">
            <a:avLst/>
          </a:prstGeom>
          <a:noFill/>
        </p:spPr>
        <p:txBody>
          <a:bodyPr wrap="square" rtlCol="0">
            <a:spAutoFit/>
          </a:bodyPr>
          <a:lstStyle/>
          <a:p>
            <a:pPr algn="ctr"/>
            <a:r>
              <a:rPr lang="en-US" sz="3600" dirty="0">
                <a:solidFill>
                  <a:schemeClr val="bg1"/>
                </a:solidFill>
                <a:latin typeface="AR DARLING" pitchFamily="2" charset="0"/>
              </a:rPr>
              <a:t>Terror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ways-to-deal-with-toxic-emotions-at-work-weed-out-the-source.jpg"/>
          <p:cNvPicPr>
            <a:picLocks noChangeAspect="1"/>
          </p:cNvPicPr>
          <p:nvPr/>
        </p:nvPicPr>
        <p:blipFill>
          <a:blip r:embed="rId2" cstate="print"/>
          <a:stretch>
            <a:fillRect/>
          </a:stretch>
        </p:blipFill>
        <p:spPr>
          <a:xfrm>
            <a:off x="-3309583" y="-152400"/>
            <a:ext cx="16113457" cy="7010400"/>
          </a:xfrm>
          <a:prstGeom prst="rect">
            <a:avLst/>
          </a:prstGeom>
        </p:spPr>
      </p:pic>
      <p:sp>
        <p:nvSpPr>
          <p:cNvPr id="3" name="TextBox 2"/>
          <p:cNvSpPr txBox="1"/>
          <p:nvPr/>
        </p:nvSpPr>
        <p:spPr>
          <a:xfrm>
            <a:off x="5791200" y="1371600"/>
            <a:ext cx="2514600" cy="5078313"/>
          </a:xfrm>
          <a:prstGeom prst="rect">
            <a:avLst/>
          </a:prstGeom>
          <a:noFill/>
        </p:spPr>
        <p:txBody>
          <a:bodyPr wrap="square" rtlCol="0">
            <a:spAutoFit/>
          </a:bodyPr>
          <a:lstStyle/>
          <a:p>
            <a:pPr lvl="0" algn="ctr"/>
            <a:r>
              <a:rPr lang="en-US" sz="3600" dirty="0">
                <a:latin typeface="Bahnschrift Light" pitchFamily="34" charset="0"/>
              </a:rPr>
              <a:t>It is impossible to be fearful, anxious, irritated and healthy at the same time</a:t>
            </a:r>
          </a:p>
        </p:txBody>
      </p:sp>
      <p:sp>
        <p:nvSpPr>
          <p:cNvPr id="9" name="TextBox 8"/>
          <p:cNvSpPr txBox="1"/>
          <p:nvPr/>
        </p:nvSpPr>
        <p:spPr>
          <a:xfrm>
            <a:off x="5410200" y="533400"/>
            <a:ext cx="3886200" cy="707886"/>
          </a:xfrm>
          <a:prstGeom prst="rect">
            <a:avLst/>
          </a:prstGeom>
          <a:noFill/>
        </p:spPr>
        <p:txBody>
          <a:bodyPr wrap="square" rtlCol="0">
            <a:spAutoFit/>
          </a:bodyPr>
          <a:lstStyle/>
          <a:p>
            <a:r>
              <a:rPr lang="en-US" sz="4000" dirty="0"/>
              <a:t>FACTUALLY,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52400"/>
            <a:ext cx="8763000" cy="65532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4876800"/>
            <a:ext cx="8839200" cy="1754326"/>
          </a:xfrm>
          <a:prstGeom prst="rect">
            <a:avLst/>
          </a:prstGeom>
          <a:noFill/>
        </p:spPr>
        <p:txBody>
          <a:bodyPr wrap="square" rtlCol="0">
            <a:spAutoFit/>
          </a:bodyPr>
          <a:lstStyle/>
          <a:p>
            <a:pPr algn="ctr"/>
            <a:r>
              <a:rPr lang="en-US" sz="5400" dirty="0">
                <a:solidFill>
                  <a:srgbClr val="334F15"/>
                </a:solidFill>
                <a:latin typeface="AR DECODE" pitchFamily="2" charset="0"/>
              </a:rPr>
              <a:t>Your physical health is a reflection </a:t>
            </a:r>
          </a:p>
          <a:p>
            <a:pPr algn="ctr"/>
            <a:r>
              <a:rPr lang="en-US" sz="5400" dirty="0">
                <a:solidFill>
                  <a:srgbClr val="334F15"/>
                </a:solidFill>
                <a:latin typeface="AR DECODE" pitchFamily="2" charset="0"/>
              </a:rPr>
              <a:t>of your mental health.</a:t>
            </a:r>
          </a:p>
        </p:txBody>
      </p:sp>
      <p:pic>
        <p:nvPicPr>
          <p:cNvPr id="8" name="Picture 7" descr="self-reflection-702x336.jpg"/>
          <p:cNvPicPr>
            <a:picLocks noChangeAspect="1"/>
          </p:cNvPicPr>
          <p:nvPr/>
        </p:nvPicPr>
        <p:blipFill>
          <a:blip r:embed="rId2" cstate="print"/>
          <a:stretch>
            <a:fillRect/>
          </a:stretch>
        </p:blipFill>
        <p:spPr>
          <a:xfrm>
            <a:off x="228600" y="152400"/>
            <a:ext cx="8763000" cy="426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08A0F7-3B48-4E5D-8E5F-5B427B8C2A63}"/>
              </a:ext>
            </a:extLst>
          </p:cNvPr>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 y="1166842"/>
            <a:ext cx="3977640" cy="4524315"/>
          </a:xfrm>
          <a:prstGeom prst="rect">
            <a:avLst/>
          </a:prstGeom>
          <a:noFill/>
        </p:spPr>
        <p:txBody>
          <a:bodyPr wrap="square" rtlCol="0">
            <a:spAutoFit/>
          </a:bodyPr>
          <a:lstStyle/>
          <a:p>
            <a:r>
              <a:rPr lang="en-US" sz="3200" dirty="0">
                <a:latin typeface="+mj-lt"/>
              </a:rPr>
              <a:t>Our subconscious mind takes its direction from our system of beliefs, </a:t>
            </a:r>
          </a:p>
          <a:p>
            <a:r>
              <a:rPr lang="en-US" sz="3200" dirty="0">
                <a:latin typeface="+mj-lt"/>
              </a:rPr>
              <a:t>oft-repeated self-talk, and other patterns that run in our minds, hearts, and families or origin.</a:t>
            </a:r>
          </a:p>
        </p:txBody>
      </p:sp>
      <p:pic>
        <p:nvPicPr>
          <p:cNvPr id="8" name="Picture 7">
            <a:extLst>
              <a:ext uri="{FF2B5EF4-FFF2-40B4-BE49-F238E27FC236}">
                <a16:creationId xmlns:a16="http://schemas.microsoft.com/office/drawing/2014/main" id="{6C66F975-5A39-479C-A51E-34A55ABA1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560832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oughts create reality.jpg"/>
          <p:cNvPicPr>
            <a:picLocks noChangeAspect="1"/>
          </p:cNvPicPr>
          <p:nvPr/>
        </p:nvPicPr>
        <p:blipFill>
          <a:blip r:embed="rId2" cstate="print"/>
          <a:stretch>
            <a:fillRect/>
          </a:stretch>
        </p:blipFill>
        <p:spPr>
          <a:xfrm>
            <a:off x="0" y="-152400"/>
            <a:ext cx="9359246" cy="7010400"/>
          </a:xfrm>
          <a:prstGeom prst="rect">
            <a:avLst/>
          </a:prstGeom>
        </p:spPr>
      </p:pic>
      <p:sp>
        <p:nvSpPr>
          <p:cNvPr id="4" name="TextBox 3"/>
          <p:cNvSpPr txBox="1"/>
          <p:nvPr/>
        </p:nvSpPr>
        <p:spPr>
          <a:xfrm>
            <a:off x="685800" y="0"/>
            <a:ext cx="8153400" cy="1846659"/>
          </a:xfrm>
          <a:prstGeom prst="rect">
            <a:avLst/>
          </a:prstGeom>
          <a:noFill/>
        </p:spPr>
        <p:txBody>
          <a:bodyPr wrap="square" rtlCol="0">
            <a:spAutoFit/>
          </a:bodyPr>
          <a:lstStyle/>
          <a:p>
            <a:pPr lvl="0" algn="ctr"/>
            <a:r>
              <a:rPr lang="en-US" sz="3200" dirty="0">
                <a:solidFill>
                  <a:prstClr val="white"/>
                </a:solidFill>
                <a:latin typeface="+mj-lt"/>
              </a:rPr>
              <a:t>The power of the subconscious mind is many times more powerful than that of the conscious mind.</a:t>
            </a:r>
          </a:p>
          <a:p>
            <a:endParaRPr lang="en-US" dirty="0"/>
          </a:p>
        </p:txBody>
      </p:sp>
      <p:sp>
        <p:nvSpPr>
          <p:cNvPr id="5" name="Rectangle 4"/>
          <p:cNvSpPr/>
          <p:nvPr/>
        </p:nvSpPr>
        <p:spPr>
          <a:xfrm>
            <a:off x="914400" y="5181600"/>
            <a:ext cx="7543800" cy="1569660"/>
          </a:xfrm>
          <a:prstGeom prst="rect">
            <a:avLst/>
          </a:prstGeom>
        </p:spPr>
        <p:txBody>
          <a:bodyPr wrap="square">
            <a:spAutoFit/>
          </a:bodyPr>
          <a:lstStyle/>
          <a:p>
            <a:pPr algn="ctr"/>
            <a:r>
              <a:rPr lang="en-US" sz="3200" dirty="0"/>
              <a:t>So leaving it on automatic pilot can be problematic if we haven’t weeded our mental and emotional gardens.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mming-with-wild-dolphins.jpg"/>
          <p:cNvPicPr>
            <a:picLocks noChangeAspect="1"/>
          </p:cNvPicPr>
          <p:nvPr/>
        </p:nvPicPr>
        <p:blipFill>
          <a:blip r:embed="rId2" cstate="print"/>
          <a:stretch>
            <a:fillRect/>
          </a:stretch>
        </p:blipFill>
        <p:spPr>
          <a:xfrm>
            <a:off x="-90985" y="0"/>
            <a:ext cx="9212239" cy="6858000"/>
          </a:xfrm>
          <a:prstGeom prst="rect">
            <a:avLst/>
          </a:prstGeom>
        </p:spPr>
      </p:pic>
      <p:sp>
        <p:nvSpPr>
          <p:cNvPr id="3" name="Title 2"/>
          <p:cNvSpPr>
            <a:spLocks noGrp="1"/>
          </p:cNvSpPr>
          <p:nvPr>
            <p:ph type="title"/>
          </p:nvPr>
        </p:nvSpPr>
        <p:spPr>
          <a:xfrm>
            <a:off x="5334000" y="4343400"/>
            <a:ext cx="3657600" cy="2362200"/>
          </a:xfrm>
        </p:spPr>
        <p:txBody>
          <a:bodyPr>
            <a:normAutofit fontScale="90000"/>
          </a:bodyPr>
          <a:lstStyle/>
          <a:p>
            <a:pPr algn="ctr"/>
            <a:r>
              <a:rPr lang="en-US" dirty="0">
                <a:solidFill>
                  <a:schemeClr val="tx1">
                    <a:lumMod val="50000"/>
                  </a:schemeClr>
                </a:solidFill>
              </a:rPr>
              <a:t>This presentation created by </a:t>
            </a:r>
            <a:br>
              <a:rPr lang="en-US" dirty="0">
                <a:solidFill>
                  <a:schemeClr val="tx1">
                    <a:lumMod val="50000"/>
                  </a:schemeClr>
                </a:solidFill>
              </a:rPr>
            </a:br>
            <a:r>
              <a:rPr lang="en-US" dirty="0">
                <a:solidFill>
                  <a:schemeClr val="tx1">
                    <a:lumMod val="50000"/>
                  </a:schemeClr>
                </a:solidFill>
              </a:rPr>
              <a:t>Julia Fairchild </a:t>
            </a:r>
            <a:br>
              <a:rPr lang="en-US" dirty="0">
                <a:solidFill>
                  <a:schemeClr val="tx1">
                    <a:lumMod val="50000"/>
                  </a:schemeClr>
                </a:solidFill>
              </a:rPr>
            </a:br>
            <a:r>
              <a:rPr lang="en-US" dirty="0">
                <a:solidFill>
                  <a:schemeClr val="tx1">
                    <a:lumMod val="50000"/>
                  </a:schemeClr>
                </a:solidFill>
              </a:rPr>
              <a:t>with loving Aloha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FF9061-8EEA-4146-9CD3-BC3410191F7B}"/>
              </a:ext>
            </a:extLst>
          </p:cNvPr>
          <p:cNvSpPr/>
          <p:nvPr/>
        </p:nvSpPr>
        <p:spPr>
          <a:xfrm>
            <a:off x="-152400" y="-152400"/>
            <a:ext cx="9601200" cy="358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1A2F5D-5EA1-48E4-B4EF-2FA6CDEC5992}"/>
              </a:ext>
            </a:extLst>
          </p:cNvPr>
          <p:cNvSpPr/>
          <p:nvPr/>
        </p:nvSpPr>
        <p:spPr>
          <a:xfrm>
            <a:off x="130629" y="152400"/>
            <a:ext cx="3657600" cy="30040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3312773"/>
            <a:ext cx="9601200" cy="377382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2">
                  <a:lumMod val="50000"/>
                </a:schemeClr>
              </a:solidFill>
            </a:endParaRPr>
          </a:p>
        </p:txBody>
      </p:sp>
      <p:sp>
        <p:nvSpPr>
          <p:cNvPr id="3" name="TextBox 2"/>
          <p:cNvSpPr txBox="1"/>
          <p:nvPr/>
        </p:nvSpPr>
        <p:spPr>
          <a:xfrm>
            <a:off x="283029" y="179803"/>
            <a:ext cx="3352800" cy="2800767"/>
          </a:xfrm>
          <a:prstGeom prst="rect">
            <a:avLst/>
          </a:prstGeom>
          <a:noFill/>
        </p:spPr>
        <p:txBody>
          <a:bodyPr wrap="square" rtlCol="0">
            <a:spAutoFit/>
          </a:bodyPr>
          <a:lstStyle/>
          <a:p>
            <a:pPr algn="ctr"/>
            <a:r>
              <a:rPr lang="en-US" sz="4400" b="1" dirty="0">
                <a:solidFill>
                  <a:srgbClr val="FFFF05"/>
                </a:solidFill>
                <a:latin typeface="+mj-lt"/>
              </a:rPr>
              <a:t>A FEW WORDS OF EXTREME</a:t>
            </a:r>
          </a:p>
          <a:p>
            <a:pPr algn="ctr"/>
            <a:r>
              <a:rPr lang="en-US" sz="4400" b="1" dirty="0">
                <a:solidFill>
                  <a:srgbClr val="FFFF05"/>
                </a:solidFill>
                <a:latin typeface="+mj-lt"/>
              </a:rPr>
              <a:t>CAUTION!</a:t>
            </a:r>
          </a:p>
        </p:txBody>
      </p:sp>
      <p:sp>
        <p:nvSpPr>
          <p:cNvPr id="7" name="TextBox 6"/>
          <p:cNvSpPr txBox="1"/>
          <p:nvPr/>
        </p:nvSpPr>
        <p:spPr>
          <a:xfrm>
            <a:off x="419100" y="3312773"/>
            <a:ext cx="8458200" cy="3816429"/>
          </a:xfrm>
          <a:prstGeom prst="rect">
            <a:avLst/>
          </a:prstGeom>
          <a:noFill/>
        </p:spPr>
        <p:txBody>
          <a:bodyPr wrap="square" rtlCol="0">
            <a:spAutoFit/>
          </a:bodyPr>
          <a:lstStyle/>
          <a:p>
            <a:pPr algn="ctr"/>
            <a:r>
              <a:rPr lang="en-US" sz="3200" b="1" dirty="0">
                <a:solidFill>
                  <a:srgbClr val="334F15"/>
                </a:solidFill>
              </a:rPr>
              <a:t>NO HEALING JOURNEY </a:t>
            </a:r>
          </a:p>
          <a:p>
            <a:pPr algn="ctr"/>
            <a:r>
              <a:rPr lang="en-US" sz="3200" b="1" dirty="0">
                <a:solidFill>
                  <a:srgbClr val="334F15"/>
                </a:solidFill>
              </a:rPr>
              <a:t>CAN BE ASSISTED BY </a:t>
            </a:r>
          </a:p>
          <a:p>
            <a:pPr algn="ctr"/>
            <a:r>
              <a:rPr lang="en-US" sz="3200" b="1" dirty="0">
                <a:solidFill>
                  <a:srgbClr val="334F15"/>
                </a:solidFill>
              </a:rPr>
              <a:t>BLAME, SHAME, GUILT, OR JUDGMENT </a:t>
            </a:r>
          </a:p>
          <a:p>
            <a:pPr algn="ctr"/>
            <a:r>
              <a:rPr lang="en-US" sz="3200" b="1" dirty="0">
                <a:solidFill>
                  <a:srgbClr val="334F15"/>
                </a:solidFill>
              </a:rPr>
              <a:t>OF YOURSELF </a:t>
            </a:r>
          </a:p>
          <a:p>
            <a:pPr algn="ctr"/>
            <a:r>
              <a:rPr lang="en-US" sz="3200" b="1" dirty="0">
                <a:solidFill>
                  <a:srgbClr val="334F15"/>
                </a:solidFill>
              </a:rPr>
              <a:t>OR ANYONE ELSE!</a:t>
            </a:r>
          </a:p>
          <a:p>
            <a:pPr algn="ctr"/>
            <a:endParaRPr lang="en-US" sz="3200" b="1" dirty="0">
              <a:solidFill>
                <a:srgbClr val="334F15"/>
              </a:solidFill>
            </a:endParaRPr>
          </a:p>
          <a:p>
            <a:pPr algn="ctr"/>
            <a:r>
              <a:rPr lang="en-US" sz="3200" b="1" dirty="0">
                <a:solidFill>
                  <a:srgbClr val="334F15"/>
                </a:solidFill>
              </a:rPr>
              <a:t>Ever!</a:t>
            </a:r>
          </a:p>
          <a:p>
            <a:pPr algn="ctr"/>
            <a:endParaRPr lang="en-US" dirty="0"/>
          </a:p>
        </p:txBody>
      </p:sp>
      <p:pic>
        <p:nvPicPr>
          <p:cNvPr id="4" name="Picture 3" descr="A drawing of a face&#10;&#10;Description automatically generated">
            <a:extLst>
              <a:ext uri="{FF2B5EF4-FFF2-40B4-BE49-F238E27FC236}">
                <a16:creationId xmlns:a16="http://schemas.microsoft.com/office/drawing/2014/main" id="{808231EC-2909-4948-B8FA-970F1F1DB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3520"/>
            <a:ext cx="2638217" cy="263821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ody of water&#10;&#10;Description automatically generated">
            <a:extLst>
              <a:ext uri="{FF2B5EF4-FFF2-40B4-BE49-F238E27FC236}">
                <a16:creationId xmlns:a16="http://schemas.microsoft.com/office/drawing/2014/main" id="{33AB9E73-D71C-46A9-834D-929F83B76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0" y="-228600"/>
            <a:ext cx="10068467" cy="7315200"/>
          </a:xfrm>
          <a:prstGeom prst="rect">
            <a:avLst/>
          </a:prstGeom>
        </p:spPr>
      </p:pic>
      <p:sp>
        <p:nvSpPr>
          <p:cNvPr id="6" name="Rectangle 5">
            <a:extLst>
              <a:ext uri="{FF2B5EF4-FFF2-40B4-BE49-F238E27FC236}">
                <a16:creationId xmlns:a16="http://schemas.microsoft.com/office/drawing/2014/main" id="{3153B8CF-B1ED-42C9-8A82-E58FBDCDA018}"/>
              </a:ext>
            </a:extLst>
          </p:cNvPr>
          <p:cNvSpPr/>
          <p:nvPr/>
        </p:nvSpPr>
        <p:spPr>
          <a:xfrm>
            <a:off x="-576649" y="4876800"/>
            <a:ext cx="10068467" cy="24384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5029200"/>
            <a:ext cx="8953442" cy="1692771"/>
          </a:xfrm>
          <a:prstGeom prst="rect">
            <a:avLst/>
          </a:prstGeom>
          <a:noFill/>
        </p:spPr>
        <p:txBody>
          <a:bodyPr wrap="square" rtlCol="0">
            <a:spAutoFit/>
          </a:bodyPr>
          <a:lstStyle/>
          <a:p>
            <a:pPr algn="ctr"/>
            <a:r>
              <a:rPr lang="en-US" sz="2600" dirty="0">
                <a:solidFill>
                  <a:schemeClr val="tx2"/>
                </a:solidFill>
                <a:latin typeface="+mj-lt"/>
              </a:rPr>
              <a:t>We have no idea, until we do the work, what plans our/their Higher Self has in store for our spiritual growth, or that of those we love, in creating our/their current seeming reality.  Blaming ourselves or anyone else is only ever harmful.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5F8465-0838-42AE-B996-5B598B49C932}"/>
              </a:ext>
            </a:extLst>
          </p:cNvPr>
          <p:cNvSpPr/>
          <p:nvPr/>
        </p:nvSpPr>
        <p:spPr>
          <a:xfrm>
            <a:off x="-38100" y="-152400"/>
            <a:ext cx="9296400" cy="739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vertebrate, animal&#10;&#10;Description automatically generated">
            <a:extLst>
              <a:ext uri="{FF2B5EF4-FFF2-40B4-BE49-F238E27FC236}">
                <a16:creationId xmlns:a16="http://schemas.microsoft.com/office/drawing/2014/main" id="{9D186FE6-013B-4604-B86D-F61D53872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22" y="-152400"/>
            <a:ext cx="5948156" cy="3535536"/>
          </a:xfrm>
          <a:prstGeom prst="rect">
            <a:avLst/>
          </a:prstGeom>
        </p:spPr>
      </p:pic>
      <p:sp>
        <p:nvSpPr>
          <p:cNvPr id="3" name="TextBox 2"/>
          <p:cNvSpPr txBox="1"/>
          <p:nvPr/>
        </p:nvSpPr>
        <p:spPr>
          <a:xfrm>
            <a:off x="609600" y="304800"/>
            <a:ext cx="8001000" cy="646331"/>
          </a:xfrm>
          <a:prstGeom prst="rect">
            <a:avLst/>
          </a:prstGeom>
          <a:noFill/>
        </p:spPr>
        <p:txBody>
          <a:bodyPr wrap="square" rtlCol="0">
            <a:spAutoFit/>
          </a:bodyPr>
          <a:lstStyle/>
          <a:p>
            <a:endParaRPr lang="en-US" sz="3600" dirty="0">
              <a:latin typeface="+mj-lt"/>
            </a:endParaRPr>
          </a:p>
        </p:txBody>
      </p:sp>
      <p:sp>
        <p:nvSpPr>
          <p:cNvPr id="8" name="TextBox 7"/>
          <p:cNvSpPr txBox="1"/>
          <p:nvPr/>
        </p:nvSpPr>
        <p:spPr>
          <a:xfrm>
            <a:off x="892628" y="3383136"/>
            <a:ext cx="7739743" cy="3416320"/>
          </a:xfrm>
          <a:prstGeom prst="rect">
            <a:avLst/>
          </a:prstGeom>
          <a:noFill/>
        </p:spPr>
        <p:txBody>
          <a:bodyPr wrap="square" rtlCol="0">
            <a:spAutoFit/>
          </a:bodyPr>
          <a:lstStyle/>
          <a:p>
            <a:pPr algn="ctr"/>
            <a:r>
              <a:rPr lang="en-US" sz="2400" dirty="0"/>
              <a:t>That said, </a:t>
            </a:r>
          </a:p>
          <a:p>
            <a:pPr algn="ctr"/>
            <a:r>
              <a:rPr lang="en-US" sz="2400" dirty="0"/>
              <a:t>we are ultimately responsible </a:t>
            </a:r>
          </a:p>
          <a:p>
            <a:pPr algn="ctr"/>
            <a:r>
              <a:rPr lang="en-US" sz="2400" dirty="0"/>
              <a:t>for our own health and well-being.</a:t>
            </a:r>
          </a:p>
          <a:p>
            <a:pPr algn="ctr"/>
            <a:endParaRPr lang="en-US" sz="2400" dirty="0"/>
          </a:p>
          <a:p>
            <a:pPr algn="ctr"/>
            <a:r>
              <a:rPr lang="en-US" sz="2400" dirty="0"/>
              <a:t>Our choices have brought us to the place we are.</a:t>
            </a:r>
          </a:p>
          <a:p>
            <a:pPr algn="ctr"/>
            <a:r>
              <a:rPr lang="en-US" sz="2400" dirty="0"/>
              <a:t>Our choices can take us to a place we would rather be.</a:t>
            </a:r>
          </a:p>
          <a:p>
            <a:pPr algn="ctr"/>
            <a:endParaRPr lang="en-US" sz="2400" dirty="0"/>
          </a:p>
          <a:p>
            <a:pPr algn="ctr"/>
            <a:r>
              <a:rPr lang="en-US" sz="2400" dirty="0"/>
              <a:t>THAT is the definition of freedom.  </a:t>
            </a:r>
          </a:p>
          <a:p>
            <a:pPr algn="ctr"/>
            <a:r>
              <a:rPr lang="en-US" sz="2400" dirty="0"/>
              <a:t>We are not victim to our circumstances.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8456" y="0"/>
            <a:ext cx="4767943"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78828" y="457200"/>
            <a:ext cx="4267200" cy="6001643"/>
          </a:xfrm>
          <a:prstGeom prst="rect">
            <a:avLst/>
          </a:prstGeom>
          <a:noFill/>
        </p:spPr>
        <p:txBody>
          <a:bodyPr wrap="square" rtlCol="0">
            <a:spAutoFit/>
          </a:bodyPr>
          <a:lstStyle/>
          <a:p>
            <a:pPr algn="ctr"/>
            <a:r>
              <a:rPr lang="en-US" sz="3200" dirty="0">
                <a:solidFill>
                  <a:schemeClr val="accent1">
                    <a:lumMod val="50000"/>
                  </a:schemeClr>
                </a:solidFill>
              </a:rPr>
              <a:t>If we feel like we’re circling the drain, we need to find one hand or foothold to stop the downward spiral.</a:t>
            </a:r>
          </a:p>
          <a:p>
            <a:pPr algn="ctr"/>
            <a:endParaRPr lang="en-US" sz="3200" dirty="0">
              <a:solidFill>
                <a:schemeClr val="accent1">
                  <a:lumMod val="50000"/>
                </a:schemeClr>
              </a:solidFill>
            </a:endParaRPr>
          </a:p>
          <a:p>
            <a:pPr algn="ctr"/>
            <a:r>
              <a:rPr lang="en-US" sz="3200" dirty="0">
                <a:solidFill>
                  <a:schemeClr val="accent1">
                    <a:lumMod val="50000"/>
                  </a:schemeClr>
                </a:solidFill>
              </a:rPr>
              <a:t>Hopefully, </a:t>
            </a:r>
          </a:p>
          <a:p>
            <a:pPr algn="ctr"/>
            <a:r>
              <a:rPr lang="en-US" sz="3200" dirty="0">
                <a:solidFill>
                  <a:schemeClr val="accent1">
                    <a:lumMod val="50000"/>
                  </a:schemeClr>
                </a:solidFill>
              </a:rPr>
              <a:t>we can put a stop in it before reaching  </a:t>
            </a:r>
          </a:p>
          <a:p>
            <a:pPr algn="ctr"/>
            <a:r>
              <a:rPr lang="en-US" sz="3200" dirty="0">
                <a:solidFill>
                  <a:schemeClr val="accent1">
                    <a:lumMod val="50000"/>
                  </a:schemeClr>
                </a:solidFill>
              </a:rPr>
              <a:t>these depths.</a:t>
            </a:r>
          </a:p>
          <a:p>
            <a:pPr algn="ctr"/>
            <a:endParaRPr lang="en-US" sz="3200" dirty="0">
              <a:solidFill>
                <a:schemeClr val="accent1">
                  <a:lumMod val="50000"/>
                </a:schemeClr>
              </a:solidFill>
            </a:endParaRPr>
          </a:p>
          <a:p>
            <a:pPr algn="ctr"/>
            <a:r>
              <a:rPr lang="en-US" sz="3200" dirty="0">
                <a:solidFill>
                  <a:schemeClr val="accent1">
                    <a:lumMod val="50000"/>
                  </a:schemeClr>
                </a:solidFill>
              </a:rPr>
              <a:t>BREATHE!</a:t>
            </a:r>
          </a:p>
        </p:txBody>
      </p:sp>
      <p:pic>
        <p:nvPicPr>
          <p:cNvPr id="6" name="Picture 5" descr="A close up of a bowl&#10;&#10;Description automatically generated">
            <a:extLst>
              <a:ext uri="{FF2B5EF4-FFF2-40B4-BE49-F238E27FC236}">
                <a16:creationId xmlns:a16="http://schemas.microsoft.com/office/drawing/2014/main" id="{D718DCF4-5224-420E-86F9-C226788CA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 y="0"/>
            <a:ext cx="457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257800"/>
            <a:ext cx="5486400" cy="1200329"/>
          </a:xfrm>
          <a:prstGeom prst="rect">
            <a:avLst/>
          </a:prstGeom>
          <a:noFill/>
        </p:spPr>
        <p:txBody>
          <a:bodyPr wrap="square" rtlCol="0">
            <a:spAutoFit/>
          </a:bodyPr>
          <a:lstStyle/>
          <a:p>
            <a:pPr algn="ctr"/>
            <a:r>
              <a:rPr lang="en-US" sz="3600" dirty="0">
                <a:latin typeface="+mj-lt"/>
              </a:rPr>
              <a:t>We ALL Deserve Great Abundance in our Lives</a:t>
            </a:r>
          </a:p>
        </p:txBody>
      </p:sp>
      <p:pic>
        <p:nvPicPr>
          <p:cNvPr id="5" name="Picture 4" descr="A picture containing indoor&#10;&#10;Description automatically generated">
            <a:extLst>
              <a:ext uri="{FF2B5EF4-FFF2-40B4-BE49-F238E27FC236}">
                <a16:creationId xmlns:a16="http://schemas.microsoft.com/office/drawing/2014/main" id="{87A599B5-AC5A-4ED2-93F9-1C20A36E0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 y="0"/>
            <a:ext cx="9188017" cy="7010400"/>
          </a:xfrm>
          <a:prstGeom prst="rect">
            <a:avLst/>
          </a:prstGeom>
        </p:spPr>
      </p:pic>
      <p:sp>
        <p:nvSpPr>
          <p:cNvPr id="6" name="TextBox 5">
            <a:extLst>
              <a:ext uri="{FF2B5EF4-FFF2-40B4-BE49-F238E27FC236}">
                <a16:creationId xmlns:a16="http://schemas.microsoft.com/office/drawing/2014/main" id="{0F7ADF27-446A-4CF4-AAD5-DD93CEB9503C}"/>
              </a:ext>
            </a:extLst>
          </p:cNvPr>
          <p:cNvSpPr txBox="1"/>
          <p:nvPr/>
        </p:nvSpPr>
        <p:spPr>
          <a:xfrm>
            <a:off x="647700" y="2057400"/>
            <a:ext cx="7848600" cy="4401205"/>
          </a:xfrm>
          <a:prstGeom prst="rect">
            <a:avLst/>
          </a:prstGeom>
          <a:noFill/>
        </p:spPr>
        <p:txBody>
          <a:bodyPr wrap="square" rtlCol="0">
            <a:spAutoFit/>
          </a:bodyPr>
          <a:lstStyle/>
          <a:p>
            <a:r>
              <a:rPr lang="en-US" sz="2800" dirty="0">
                <a:solidFill>
                  <a:schemeClr val="bg1"/>
                </a:solidFill>
              </a:rPr>
              <a:t>Having a stop prepared in advance will be helpful when the downward spiral begins.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By now we have learned effective tools to turn the tide of overwhelming circumstances, or to avoid getting there in the first place.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object&#10;&#10;Description automatically generated">
            <a:extLst>
              <a:ext uri="{FF2B5EF4-FFF2-40B4-BE49-F238E27FC236}">
                <a16:creationId xmlns:a16="http://schemas.microsoft.com/office/drawing/2014/main" id="{5CB59F73-D174-4A32-BACA-BC9C3142E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5438775"/>
          </a:xfrm>
          <a:prstGeom prst="rect">
            <a:avLst/>
          </a:prstGeom>
        </p:spPr>
      </p:pic>
      <p:sp>
        <p:nvSpPr>
          <p:cNvPr id="2" name="TextBox 1"/>
          <p:cNvSpPr txBox="1"/>
          <p:nvPr/>
        </p:nvSpPr>
        <p:spPr>
          <a:xfrm>
            <a:off x="2743200" y="304800"/>
            <a:ext cx="2362200" cy="830997"/>
          </a:xfrm>
          <a:prstGeom prst="rect">
            <a:avLst/>
          </a:prstGeom>
          <a:noFill/>
        </p:spPr>
        <p:txBody>
          <a:bodyPr wrap="square" rtlCol="0">
            <a:spAutoFit/>
          </a:bodyPr>
          <a:lstStyle/>
          <a:p>
            <a:pPr algn="ctr"/>
            <a:r>
              <a:rPr lang="en-US" sz="4800" dirty="0">
                <a:solidFill>
                  <a:schemeClr val="accent3">
                    <a:lumMod val="20000"/>
                    <a:lumOff val="80000"/>
                  </a:schemeClr>
                </a:solidFill>
                <a:latin typeface="AR BERKLEY" panose="02000000000000000000" pitchFamily="2" charset="0"/>
              </a:rPr>
              <a:t>Thought</a:t>
            </a:r>
          </a:p>
        </p:txBody>
      </p:sp>
      <p:sp>
        <p:nvSpPr>
          <p:cNvPr id="11" name="Rectangle 10"/>
          <p:cNvSpPr/>
          <p:nvPr/>
        </p:nvSpPr>
        <p:spPr>
          <a:xfrm>
            <a:off x="0" y="5410200"/>
            <a:ext cx="9144000" cy="1447800"/>
          </a:xfrm>
          <a:prstGeom prst="rect">
            <a:avLst/>
          </a:prstGeom>
          <a:solidFill>
            <a:srgbClr val="5A210A"/>
          </a:solidFill>
          <a:ln>
            <a:solidFill>
              <a:srgbClr val="613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5486400"/>
            <a:ext cx="8305800" cy="1323439"/>
          </a:xfrm>
          <a:prstGeom prst="rect">
            <a:avLst/>
          </a:prstGeom>
          <a:noFill/>
        </p:spPr>
        <p:txBody>
          <a:bodyPr wrap="square" rtlCol="0">
            <a:spAutoFit/>
          </a:bodyPr>
          <a:lstStyle/>
          <a:p>
            <a:pPr algn="ctr"/>
            <a:r>
              <a:rPr lang="en-US" sz="2800" dirty="0">
                <a:solidFill>
                  <a:schemeClr val="accent2">
                    <a:lumMod val="60000"/>
                    <a:lumOff val="40000"/>
                  </a:schemeClr>
                </a:solidFill>
                <a:latin typeface="+mj-lt"/>
              </a:rPr>
              <a:t>The Life Skills Principles work together in harmony to achieve balance and progress</a:t>
            </a:r>
          </a:p>
          <a:p>
            <a:endParaRPr lang="en-US" sz="2400" dirty="0">
              <a:solidFill>
                <a:schemeClr val="bg1"/>
              </a:solidFill>
            </a:endParaRPr>
          </a:p>
        </p:txBody>
      </p:sp>
      <p:sp>
        <p:nvSpPr>
          <p:cNvPr id="7" name="TextBox 6"/>
          <p:cNvSpPr txBox="1"/>
          <p:nvPr/>
        </p:nvSpPr>
        <p:spPr>
          <a:xfrm>
            <a:off x="6248400" y="4397395"/>
            <a:ext cx="2667000" cy="830997"/>
          </a:xfrm>
          <a:prstGeom prst="rect">
            <a:avLst/>
          </a:prstGeom>
          <a:noFill/>
        </p:spPr>
        <p:txBody>
          <a:bodyPr wrap="square" rtlCol="0">
            <a:spAutoFit/>
          </a:bodyPr>
          <a:lstStyle/>
          <a:p>
            <a:pPr algn="ctr"/>
            <a:r>
              <a:rPr lang="en-US" sz="4800" dirty="0">
                <a:solidFill>
                  <a:schemeClr val="accent3">
                    <a:lumMod val="20000"/>
                    <a:lumOff val="80000"/>
                  </a:schemeClr>
                </a:solidFill>
                <a:latin typeface="AR BLANCA" panose="02000000000000000000" pitchFamily="2" charset="0"/>
              </a:rPr>
              <a:t>Healing</a:t>
            </a:r>
          </a:p>
        </p:txBody>
      </p:sp>
      <p:sp>
        <p:nvSpPr>
          <p:cNvPr id="8" name="TextBox 7"/>
          <p:cNvSpPr txBox="1"/>
          <p:nvPr/>
        </p:nvSpPr>
        <p:spPr>
          <a:xfrm>
            <a:off x="1009650" y="4521369"/>
            <a:ext cx="2095500" cy="769441"/>
          </a:xfrm>
          <a:prstGeom prst="rect">
            <a:avLst/>
          </a:prstGeom>
          <a:noFill/>
        </p:spPr>
        <p:txBody>
          <a:bodyPr wrap="square" rtlCol="0">
            <a:spAutoFit/>
          </a:bodyPr>
          <a:lstStyle/>
          <a:p>
            <a:pPr algn="ctr"/>
            <a:r>
              <a:rPr lang="en-US" sz="4400" dirty="0">
                <a:solidFill>
                  <a:schemeClr val="accent3">
                    <a:lumMod val="20000"/>
                    <a:lumOff val="80000"/>
                  </a:schemeClr>
                </a:solidFill>
                <a:latin typeface="AR BLANCA" panose="02000000000000000000" pitchFamily="2" charset="0"/>
              </a:rPr>
              <a:t>Health</a:t>
            </a:r>
          </a:p>
        </p:txBody>
      </p:sp>
      <p:sp>
        <p:nvSpPr>
          <p:cNvPr id="9" name="TextBox 8"/>
          <p:cNvSpPr txBox="1"/>
          <p:nvPr/>
        </p:nvSpPr>
        <p:spPr>
          <a:xfrm>
            <a:off x="5638800" y="533400"/>
            <a:ext cx="2819400" cy="769441"/>
          </a:xfrm>
          <a:prstGeom prst="rect">
            <a:avLst/>
          </a:prstGeom>
          <a:noFill/>
        </p:spPr>
        <p:txBody>
          <a:bodyPr wrap="square" rtlCol="0">
            <a:spAutoFit/>
          </a:bodyPr>
          <a:lstStyle/>
          <a:p>
            <a:pPr algn="ctr"/>
            <a:r>
              <a:rPr lang="en-US" sz="4400" dirty="0">
                <a:solidFill>
                  <a:schemeClr val="accent3">
                    <a:lumMod val="20000"/>
                    <a:lumOff val="80000"/>
                  </a:schemeClr>
                </a:solidFill>
                <a:latin typeface="AR BERKLEY" panose="02000000000000000000" pitchFamily="2" charset="0"/>
              </a:rPr>
              <a:t>Choice</a:t>
            </a:r>
          </a:p>
        </p:txBody>
      </p:sp>
      <p:sp>
        <p:nvSpPr>
          <p:cNvPr id="14" name="TextBox 13"/>
          <p:cNvSpPr txBox="1"/>
          <p:nvPr/>
        </p:nvSpPr>
        <p:spPr>
          <a:xfrm>
            <a:off x="3309257" y="1639104"/>
            <a:ext cx="2743200" cy="769441"/>
          </a:xfrm>
          <a:prstGeom prst="rect">
            <a:avLst/>
          </a:prstGeom>
          <a:noFill/>
        </p:spPr>
        <p:txBody>
          <a:bodyPr wrap="square" rtlCol="0">
            <a:spAutoFit/>
          </a:bodyPr>
          <a:lstStyle/>
          <a:p>
            <a:pPr algn="ctr"/>
            <a:r>
              <a:rPr lang="en-US" sz="4400" dirty="0">
                <a:solidFill>
                  <a:schemeClr val="accent3">
                    <a:lumMod val="20000"/>
                    <a:lumOff val="80000"/>
                  </a:schemeClr>
                </a:solidFill>
                <a:latin typeface="AR BLANCA" panose="02000000000000000000" pitchFamily="2" charset="0"/>
              </a:rPr>
              <a:t>Cause</a:t>
            </a:r>
          </a:p>
        </p:txBody>
      </p:sp>
      <p:sp>
        <p:nvSpPr>
          <p:cNvPr id="15" name="TextBox 14"/>
          <p:cNvSpPr txBox="1"/>
          <p:nvPr/>
        </p:nvSpPr>
        <p:spPr>
          <a:xfrm>
            <a:off x="628650" y="1939007"/>
            <a:ext cx="3200400" cy="707886"/>
          </a:xfrm>
          <a:prstGeom prst="rect">
            <a:avLst/>
          </a:prstGeom>
          <a:noFill/>
        </p:spPr>
        <p:txBody>
          <a:bodyPr wrap="square" rtlCol="0">
            <a:spAutoFit/>
          </a:bodyPr>
          <a:lstStyle/>
          <a:p>
            <a:pPr algn="ctr"/>
            <a:r>
              <a:rPr lang="en-US" sz="4000" dirty="0">
                <a:solidFill>
                  <a:schemeClr val="accent3">
                    <a:lumMod val="20000"/>
                    <a:lumOff val="80000"/>
                  </a:schemeClr>
                </a:solidFill>
                <a:latin typeface="AR BERKLEY" panose="02000000000000000000" pitchFamily="2" charset="0"/>
              </a:rPr>
              <a:t>Accountability</a:t>
            </a:r>
          </a:p>
        </p:txBody>
      </p:sp>
      <p:sp>
        <p:nvSpPr>
          <p:cNvPr id="16" name="TextBox 15"/>
          <p:cNvSpPr txBox="1"/>
          <p:nvPr/>
        </p:nvSpPr>
        <p:spPr>
          <a:xfrm>
            <a:off x="1910441" y="2777159"/>
            <a:ext cx="2590800" cy="646331"/>
          </a:xfrm>
          <a:prstGeom prst="rect">
            <a:avLst/>
          </a:prstGeom>
          <a:noFill/>
        </p:spPr>
        <p:txBody>
          <a:bodyPr wrap="square" rtlCol="0">
            <a:spAutoFit/>
          </a:bodyPr>
          <a:lstStyle/>
          <a:p>
            <a:pPr algn="ctr"/>
            <a:r>
              <a:rPr lang="en-US" sz="3600" dirty="0">
                <a:solidFill>
                  <a:schemeClr val="accent3">
                    <a:lumMod val="20000"/>
                    <a:lumOff val="80000"/>
                  </a:schemeClr>
                </a:solidFill>
                <a:latin typeface="AR BLANCA" panose="02000000000000000000" pitchFamily="2" charset="0"/>
              </a:rPr>
              <a:t>Abundance</a:t>
            </a:r>
          </a:p>
        </p:txBody>
      </p:sp>
      <p:sp>
        <p:nvSpPr>
          <p:cNvPr id="17" name="TextBox 16"/>
          <p:cNvSpPr txBox="1"/>
          <p:nvPr/>
        </p:nvSpPr>
        <p:spPr>
          <a:xfrm>
            <a:off x="304800" y="1066800"/>
            <a:ext cx="2971800" cy="707886"/>
          </a:xfrm>
          <a:prstGeom prst="rect">
            <a:avLst/>
          </a:prstGeom>
          <a:noFill/>
        </p:spPr>
        <p:txBody>
          <a:bodyPr wrap="square" rtlCol="0">
            <a:spAutoFit/>
          </a:bodyPr>
          <a:lstStyle/>
          <a:p>
            <a:pPr algn="ctr"/>
            <a:r>
              <a:rPr lang="en-US" sz="4000" dirty="0">
                <a:solidFill>
                  <a:schemeClr val="accent3">
                    <a:lumMod val="20000"/>
                    <a:lumOff val="80000"/>
                  </a:schemeClr>
                </a:solidFill>
                <a:latin typeface="AR BERKLEY" panose="02000000000000000000" pitchFamily="2" charset="0"/>
              </a:rPr>
              <a:t>Perception</a:t>
            </a:r>
          </a:p>
        </p:txBody>
      </p:sp>
      <p:sp>
        <p:nvSpPr>
          <p:cNvPr id="19" name="TextBox 18"/>
          <p:cNvSpPr txBox="1"/>
          <p:nvPr/>
        </p:nvSpPr>
        <p:spPr>
          <a:xfrm>
            <a:off x="5448299" y="2926259"/>
            <a:ext cx="2715986" cy="707886"/>
          </a:xfrm>
          <a:prstGeom prst="rect">
            <a:avLst/>
          </a:prstGeom>
          <a:noFill/>
        </p:spPr>
        <p:txBody>
          <a:bodyPr wrap="square" rtlCol="0">
            <a:spAutoFit/>
          </a:bodyPr>
          <a:lstStyle/>
          <a:p>
            <a:pPr algn="ctr"/>
            <a:r>
              <a:rPr lang="en-US" sz="4000" dirty="0">
                <a:solidFill>
                  <a:schemeClr val="accent3">
                    <a:lumMod val="20000"/>
                    <a:lumOff val="80000"/>
                  </a:schemeClr>
                </a:solidFill>
                <a:latin typeface="AR BLANCA" panose="02000000000000000000" pitchFamily="2" charset="0"/>
              </a:rPr>
              <a:t>Gratitude</a:t>
            </a:r>
          </a:p>
        </p:txBody>
      </p:sp>
      <p:sp>
        <p:nvSpPr>
          <p:cNvPr id="22" name="TextBox 21"/>
          <p:cNvSpPr txBox="1"/>
          <p:nvPr/>
        </p:nvSpPr>
        <p:spPr>
          <a:xfrm>
            <a:off x="6052457" y="1826236"/>
            <a:ext cx="1981200" cy="646331"/>
          </a:xfrm>
          <a:prstGeom prst="rect">
            <a:avLst/>
          </a:prstGeom>
          <a:noFill/>
        </p:spPr>
        <p:txBody>
          <a:bodyPr wrap="square" rtlCol="0">
            <a:spAutoFit/>
          </a:bodyPr>
          <a:lstStyle/>
          <a:p>
            <a:pPr algn="ctr"/>
            <a:r>
              <a:rPr lang="en-US" sz="3600" dirty="0">
                <a:solidFill>
                  <a:schemeClr val="accent3">
                    <a:lumMod val="20000"/>
                    <a:lumOff val="80000"/>
                  </a:schemeClr>
                </a:solidFill>
                <a:latin typeface="AR BLANCA" panose="02000000000000000000" pitchFamily="2" charset="0"/>
              </a:rPr>
              <a:t>Effect</a:t>
            </a:r>
          </a:p>
        </p:txBody>
      </p:sp>
    </p:spTree>
    <p:extLst>
      <p:ext uri="{BB962C8B-B14F-4D97-AF65-F5344CB8AC3E}">
        <p14:creationId xmlns:p14="http://schemas.microsoft.com/office/powerpoint/2010/main" val="143760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0500" y="3048000"/>
            <a:ext cx="8763000" cy="3657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2900" y="3383271"/>
            <a:ext cx="8610600" cy="3046988"/>
          </a:xfrm>
          <a:prstGeom prst="rect">
            <a:avLst/>
          </a:prstGeom>
        </p:spPr>
        <p:txBody>
          <a:bodyPr wrap="square">
            <a:spAutoFit/>
          </a:bodyPr>
          <a:lstStyle/>
          <a:p>
            <a:r>
              <a:rPr lang="en-US" sz="2400" b="1" dirty="0">
                <a:solidFill>
                  <a:schemeClr val="accent4">
                    <a:lumMod val="50000"/>
                  </a:schemeClr>
                </a:solidFill>
                <a:latin typeface="Bradley Hand ITC" panose="03070402050302030203" pitchFamily="66" charset="0"/>
              </a:rPr>
              <a:t>The principle of Health and Healing is where all of these tools and their application are put to the test.  </a:t>
            </a:r>
          </a:p>
          <a:p>
            <a:r>
              <a:rPr lang="en-US" sz="2400" b="1" dirty="0">
                <a:solidFill>
                  <a:schemeClr val="accent4">
                    <a:lumMod val="50000"/>
                  </a:schemeClr>
                </a:solidFill>
                <a:latin typeface="Bradley Hand ITC" panose="03070402050302030203" pitchFamily="66" charset="0"/>
              </a:rPr>
              <a:t>Our physical health, circumstances and surroundings are the mirror of our reality, all SUBJECT, of course, to our life purpose and our self-directed means of achieving same.  </a:t>
            </a:r>
          </a:p>
          <a:p>
            <a:r>
              <a:rPr lang="en-US" sz="2400" b="1" dirty="0">
                <a:solidFill>
                  <a:schemeClr val="accent4">
                    <a:lumMod val="50000"/>
                  </a:schemeClr>
                </a:solidFill>
                <a:latin typeface="Bradley Hand ITC" panose="03070402050302030203" pitchFamily="66" charset="0"/>
              </a:rPr>
              <a:t>For instance, Helen Keller’s life purpose probably required her condition to give thousands of people hope, encouragement, and example of success in spite of difficult circumstances.</a:t>
            </a:r>
            <a:endParaRPr lang="en-US" sz="2400" dirty="0">
              <a:solidFill>
                <a:schemeClr val="accent4">
                  <a:lumMod val="50000"/>
                </a:schemeClr>
              </a:solidFill>
              <a:latin typeface="Bradley Hand ITC" panose="03070402050302030203" pitchFamily="66" charset="0"/>
            </a:endParaRPr>
          </a:p>
        </p:txBody>
      </p:sp>
      <p:pic>
        <p:nvPicPr>
          <p:cNvPr id="4" name="Picture 3">
            <a:extLst>
              <a:ext uri="{FF2B5EF4-FFF2-40B4-BE49-F238E27FC236}">
                <a16:creationId xmlns:a16="http://schemas.microsoft.com/office/drawing/2014/main" id="{F94E5C0E-DC3D-4F08-B06D-296B9005E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43840"/>
            <a:ext cx="8763000" cy="29329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front of a beach&#10;&#10;Description automatically generated">
            <a:extLst>
              <a:ext uri="{FF2B5EF4-FFF2-40B4-BE49-F238E27FC236}">
                <a16:creationId xmlns:a16="http://schemas.microsoft.com/office/drawing/2014/main" id="{698EAC56-B3B3-44C3-A7EE-3C56C006F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02626"/>
          </a:xfrm>
          <a:prstGeom prst="rect">
            <a:avLst/>
          </a:prstGeom>
        </p:spPr>
      </p:pic>
      <p:sp>
        <p:nvSpPr>
          <p:cNvPr id="5" name="Rectangle 4"/>
          <p:cNvSpPr/>
          <p:nvPr/>
        </p:nvSpPr>
        <p:spPr>
          <a:xfrm>
            <a:off x="0" y="5562600"/>
            <a:ext cx="9144000" cy="1295400"/>
          </a:xfrm>
          <a:prstGeom prst="rect">
            <a:avLst/>
          </a:prstGeom>
          <a:solidFill>
            <a:schemeClr val="tx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5657671"/>
            <a:ext cx="8686800" cy="830997"/>
          </a:xfrm>
          <a:prstGeom prst="rect">
            <a:avLst/>
          </a:prstGeom>
          <a:noFill/>
        </p:spPr>
        <p:txBody>
          <a:bodyPr wrap="square" rtlCol="0">
            <a:spAutoFit/>
          </a:bodyPr>
          <a:lstStyle/>
          <a:p>
            <a:pPr algn="ctr"/>
            <a:r>
              <a:rPr lang="en-US" sz="2400" dirty="0"/>
              <a:t>Our entire being, body, mind and spirit act as a single unit. </a:t>
            </a:r>
          </a:p>
          <a:p>
            <a:pPr algn="ctr"/>
            <a:r>
              <a:rPr lang="en-US" sz="2400" dirty="0"/>
              <a:t> It is a system of operations, each affecting the whole.</a:t>
            </a:r>
          </a:p>
        </p:txBody>
      </p:sp>
      <p:sp>
        <p:nvSpPr>
          <p:cNvPr id="4" name="TextBox 3"/>
          <p:cNvSpPr txBox="1"/>
          <p:nvPr/>
        </p:nvSpPr>
        <p:spPr>
          <a:xfrm>
            <a:off x="-762000" y="5410200"/>
            <a:ext cx="10210800" cy="369332"/>
          </a:xfrm>
          <a:prstGeom prst="rect">
            <a:avLst/>
          </a:prstGeom>
          <a:noFill/>
        </p:spPr>
        <p:txBody>
          <a:bodyPr wrap="square" rtlCol="0">
            <a:spAutoFit/>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mirror, outdoor, sky&#10;&#10;Description automatically generated">
            <a:extLst>
              <a:ext uri="{FF2B5EF4-FFF2-40B4-BE49-F238E27FC236}">
                <a16:creationId xmlns:a16="http://schemas.microsoft.com/office/drawing/2014/main" id="{795A5683-D67A-46C2-A8E5-7E9075BAE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 y="0"/>
            <a:ext cx="9144000" cy="6094476"/>
          </a:xfrm>
          <a:prstGeom prst="rect">
            <a:avLst/>
          </a:prstGeom>
        </p:spPr>
      </p:pic>
      <p:sp>
        <p:nvSpPr>
          <p:cNvPr id="4" name="Rectangle 3"/>
          <p:cNvSpPr/>
          <p:nvPr/>
        </p:nvSpPr>
        <p:spPr>
          <a:xfrm>
            <a:off x="-685800" y="4648200"/>
            <a:ext cx="10439400" cy="2209800"/>
          </a:xfrm>
          <a:prstGeom prst="rect">
            <a:avLst/>
          </a:prstGeom>
          <a:solidFill>
            <a:srgbClr val="613807"/>
          </a:solidFill>
          <a:ln>
            <a:solidFill>
              <a:srgbClr val="613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4876800"/>
            <a:ext cx="8839200" cy="1508105"/>
          </a:xfrm>
          <a:prstGeom prst="rect">
            <a:avLst/>
          </a:prstGeom>
        </p:spPr>
        <p:txBody>
          <a:bodyPr wrap="square">
            <a:spAutoFit/>
          </a:bodyPr>
          <a:lstStyle/>
          <a:p>
            <a:pPr algn="ctr"/>
            <a:r>
              <a:rPr lang="en-US" sz="2300" dirty="0">
                <a:solidFill>
                  <a:schemeClr val="accent3">
                    <a:lumMod val="20000"/>
                    <a:lumOff val="80000"/>
                  </a:schemeClr>
                </a:solidFill>
                <a:latin typeface="+mj-lt"/>
              </a:rPr>
              <a:t>To heal any disease, whether mental, emotional or physical, go to the source of the condition and change the perception.  By quiet meditation, journaling, and listening, the spirit can assist us in changing the perception creating the disease.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rd flying in the sky&#10;&#10;Description automatically generated">
            <a:extLst>
              <a:ext uri="{FF2B5EF4-FFF2-40B4-BE49-F238E27FC236}">
                <a16:creationId xmlns:a16="http://schemas.microsoft.com/office/drawing/2014/main" id="{C2093BDB-9D0D-4EDE-9CD8-17F5E9DA6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83" y="-457200"/>
            <a:ext cx="10373446" cy="6781801"/>
          </a:xfrm>
          <a:prstGeom prst="rect">
            <a:avLst/>
          </a:prstGeom>
        </p:spPr>
      </p:pic>
      <p:sp>
        <p:nvSpPr>
          <p:cNvPr id="7" name="Rectangle 6"/>
          <p:cNvSpPr/>
          <p:nvPr/>
        </p:nvSpPr>
        <p:spPr>
          <a:xfrm>
            <a:off x="-159192" y="5152505"/>
            <a:ext cx="9431934" cy="2895600"/>
          </a:xfrm>
          <a:prstGeom prst="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954" y="5156540"/>
            <a:ext cx="8122092" cy="1323439"/>
          </a:xfrm>
          <a:prstGeom prst="rect">
            <a:avLst/>
          </a:prstGeom>
          <a:noFill/>
        </p:spPr>
        <p:txBody>
          <a:bodyPr wrap="square" rtlCol="0">
            <a:spAutoFit/>
          </a:bodyPr>
          <a:lstStyle/>
          <a:p>
            <a:r>
              <a:rPr lang="en-US" sz="2000" dirty="0">
                <a:latin typeface="+mj-lt"/>
              </a:rPr>
              <a:t>We heal ourselves by re-cognizing our own worth; we heal others by </a:t>
            </a:r>
          </a:p>
          <a:p>
            <a:r>
              <a:rPr lang="en-US" sz="2000" dirty="0">
                <a:latin typeface="+mj-lt"/>
              </a:rPr>
              <a:t>re-cognizing the wholeness and divinity within them.  When we perceive health in another, we heal ourselves.  </a:t>
            </a:r>
          </a:p>
          <a:p>
            <a:r>
              <a:rPr lang="en-US" sz="2000" dirty="0">
                <a:latin typeface="+mj-lt"/>
              </a:rPr>
              <a:t>We make health real in others by believing in their health.</a:t>
            </a:r>
            <a:endParaRPr lang="en-US" sz="3200" dirty="0">
              <a:latin typeface="+mj-lt"/>
            </a:endParaRPr>
          </a:p>
        </p:txBody>
      </p:sp>
      <p:sp>
        <p:nvSpPr>
          <p:cNvPr id="6" name="TextBox 5"/>
          <p:cNvSpPr txBox="1"/>
          <p:nvPr/>
        </p:nvSpPr>
        <p:spPr>
          <a:xfrm>
            <a:off x="-152400" y="4114800"/>
            <a:ext cx="10591800" cy="369332"/>
          </a:xfrm>
          <a:prstGeom prst="rect">
            <a:avLst/>
          </a:prstGeom>
          <a:no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000" dirty="0"/>
              <a:t>“Wisdom is to the Soul what Health is to the Body”</a:t>
            </a:r>
          </a:p>
          <a:p>
            <a:r>
              <a:rPr lang="en-US" sz="2000" dirty="0"/>
              <a:t>Cesar </a:t>
            </a:r>
            <a:r>
              <a:rPr lang="en-US" sz="2000" dirty="0" err="1"/>
              <a:t>Vichard</a:t>
            </a:r>
            <a:r>
              <a:rPr lang="en-US" sz="2000" dirty="0"/>
              <a:t> de Saint-Rea</a:t>
            </a:r>
          </a:p>
          <a:p>
            <a:endParaRPr lang="en-US" sz="4000" dirty="0"/>
          </a:p>
          <a:p>
            <a:endParaRPr lang="en-US" sz="4000" dirty="0"/>
          </a:p>
        </p:txBody>
      </p:sp>
      <p:sp>
        <p:nvSpPr>
          <p:cNvPr id="3" name="Title 2"/>
          <p:cNvSpPr>
            <a:spLocks noGrp="1"/>
          </p:cNvSpPr>
          <p:nvPr>
            <p:ph type="ctrTitle"/>
          </p:nvPr>
        </p:nvSpPr>
        <p:spPr/>
        <p:txBody>
          <a:bodyPr/>
          <a:lstStyle/>
          <a:p>
            <a:r>
              <a:rPr lang="en-US" dirty="0"/>
              <a:t>The Principle of </a:t>
            </a:r>
            <a:br>
              <a:rPr lang="en-US" dirty="0"/>
            </a:br>
            <a:r>
              <a:rPr lang="en-US" sz="6000" dirty="0"/>
              <a:t>Health and Healing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a bicycle in front of a body of water&#10;&#10;Description automatically generated">
            <a:extLst>
              <a:ext uri="{FF2B5EF4-FFF2-40B4-BE49-F238E27FC236}">
                <a16:creationId xmlns:a16="http://schemas.microsoft.com/office/drawing/2014/main" id="{9201F650-0C62-49D9-A9BC-72C4F09F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188"/>
            <a:ext cx="9143999" cy="4724400"/>
          </a:xfrm>
          <a:prstGeom prst="rect">
            <a:avLst/>
          </a:prstGeom>
        </p:spPr>
      </p:pic>
      <p:sp>
        <p:nvSpPr>
          <p:cNvPr id="8" name="Rectangle 7"/>
          <p:cNvSpPr/>
          <p:nvPr/>
        </p:nvSpPr>
        <p:spPr>
          <a:xfrm>
            <a:off x="0" y="4265212"/>
            <a:ext cx="9144000" cy="2606040"/>
          </a:xfrm>
          <a:prstGeom prst="rect">
            <a:avLst/>
          </a:prstGeom>
          <a:solidFill>
            <a:schemeClr val="accent3">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301655"/>
            <a:ext cx="8534400" cy="2308324"/>
          </a:xfrm>
          <a:prstGeom prst="rect">
            <a:avLst/>
          </a:prstGeom>
        </p:spPr>
        <p:txBody>
          <a:bodyPr wrap="square">
            <a:spAutoFit/>
          </a:bodyPr>
          <a:lstStyle/>
          <a:p>
            <a:r>
              <a:rPr lang="en-US" sz="2400" dirty="0">
                <a:solidFill>
                  <a:srgbClr val="002060"/>
                </a:solidFill>
                <a:latin typeface="+mj-lt"/>
              </a:rPr>
              <a:t>What may appear to us as illness or handicap may be another person’s </a:t>
            </a:r>
            <a:r>
              <a:rPr lang="en-US" sz="2400" dirty="0">
                <a:solidFill>
                  <a:srgbClr val="002060"/>
                </a:solidFill>
              </a:rPr>
              <a:t>(or our own) </a:t>
            </a:r>
            <a:r>
              <a:rPr lang="en-US" sz="2400" dirty="0">
                <a:solidFill>
                  <a:srgbClr val="002060"/>
                </a:solidFill>
                <a:latin typeface="+mj-lt"/>
              </a:rPr>
              <a:t>choice on a super-conscious level designed to bring a sought-after lesson, or to enable family members to grow in ways they need to grow, or to bring compassion and caring into a family line, or any number of reasons beyond our conscious ability to know.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beach&#10;&#10;Description automatically generated">
            <a:extLst>
              <a:ext uri="{FF2B5EF4-FFF2-40B4-BE49-F238E27FC236}">
                <a16:creationId xmlns:a16="http://schemas.microsoft.com/office/drawing/2014/main" id="{66E07F44-AADB-4303-9962-CF64D9A3E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09600"/>
            <a:ext cx="10363200" cy="7772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og&#10;&#10;Description automatically generated">
            <a:extLst>
              <a:ext uri="{FF2B5EF4-FFF2-40B4-BE49-F238E27FC236}">
                <a16:creationId xmlns:a16="http://schemas.microsoft.com/office/drawing/2014/main" id="{7F38B87A-BED1-4124-B4EF-7FC3BB074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07" y="-76200"/>
            <a:ext cx="10289107" cy="7222953"/>
          </a:xfrm>
          <a:prstGeom prst="rect">
            <a:avLst/>
          </a:prstGeom>
        </p:spPr>
      </p:pic>
      <p:sp>
        <p:nvSpPr>
          <p:cNvPr id="7" name="TextBox 6"/>
          <p:cNvSpPr txBox="1"/>
          <p:nvPr/>
        </p:nvSpPr>
        <p:spPr>
          <a:xfrm>
            <a:off x="6096000" y="2133600"/>
            <a:ext cx="2895600" cy="4524315"/>
          </a:xfrm>
          <a:prstGeom prst="rect">
            <a:avLst/>
          </a:prstGeom>
          <a:noFill/>
        </p:spPr>
        <p:txBody>
          <a:bodyPr wrap="square" rtlCol="0">
            <a:spAutoFit/>
          </a:bodyPr>
          <a:lstStyle/>
          <a:p>
            <a:pPr algn="ctr"/>
            <a:r>
              <a:rPr lang="en-US" sz="3200" dirty="0"/>
              <a:t>The ability to observe without evaluating is the highest form of intelligence.  </a:t>
            </a:r>
          </a:p>
          <a:p>
            <a:pPr algn="ctr"/>
            <a:endParaRPr lang="en-US" sz="3200" dirty="0"/>
          </a:p>
          <a:p>
            <a:pPr algn="ctr"/>
            <a:r>
              <a:rPr lang="en-US" sz="2400" dirty="0" err="1"/>
              <a:t>Krishnamurti</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1AD06C-DD3D-4EA2-B61B-B35FA8DD313D}"/>
              </a:ext>
            </a:extLst>
          </p:cNvPr>
          <p:cNvSpPr/>
          <p:nvPr/>
        </p:nvSpPr>
        <p:spPr>
          <a:xfrm>
            <a:off x="-76200" y="0"/>
            <a:ext cx="9220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0" y="1066800"/>
            <a:ext cx="2667000" cy="4524315"/>
          </a:xfrm>
          <a:prstGeom prst="rect">
            <a:avLst/>
          </a:prstGeom>
          <a:noFill/>
        </p:spPr>
        <p:txBody>
          <a:bodyPr wrap="square" rtlCol="0">
            <a:spAutoFit/>
          </a:bodyPr>
          <a:lstStyle/>
          <a:p>
            <a:pPr algn="ctr"/>
            <a:r>
              <a:rPr lang="en-US" sz="3200" dirty="0"/>
              <a:t>Consider the possibility that the ‘Universe’ is a benevolent force, and </a:t>
            </a:r>
          </a:p>
          <a:p>
            <a:pPr algn="ctr"/>
            <a:r>
              <a:rPr lang="en-US" sz="3200" dirty="0"/>
              <a:t>ALL</a:t>
            </a:r>
          </a:p>
          <a:p>
            <a:pPr algn="ctr"/>
            <a:r>
              <a:rPr lang="en-US" sz="3200" dirty="0"/>
              <a:t>is in divine order</a:t>
            </a:r>
          </a:p>
        </p:txBody>
      </p:sp>
      <p:pic>
        <p:nvPicPr>
          <p:cNvPr id="10" name="Picture 9" descr="A close up of a flower&#10;&#10;Description automatically generated">
            <a:extLst>
              <a:ext uri="{FF2B5EF4-FFF2-40B4-BE49-F238E27FC236}">
                <a16:creationId xmlns:a16="http://schemas.microsoft.com/office/drawing/2014/main" id="{EE321C02-7733-43FE-A842-33E325C8F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0" y="190500"/>
            <a:ext cx="5599712" cy="6477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itting&#10;&#10;Description automatically generated">
            <a:extLst>
              <a:ext uri="{FF2B5EF4-FFF2-40B4-BE49-F238E27FC236}">
                <a16:creationId xmlns:a16="http://schemas.microsoft.com/office/drawing/2014/main" id="{33E31632-E657-486A-AECF-17E250558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
            <a:ext cx="10744200" cy="7162800"/>
          </a:xfrm>
          <a:prstGeom prst="rect">
            <a:avLst/>
          </a:prstGeom>
        </p:spPr>
      </p:pic>
      <p:sp>
        <p:nvSpPr>
          <p:cNvPr id="2" name="TextBox 1">
            <a:extLst>
              <a:ext uri="{FF2B5EF4-FFF2-40B4-BE49-F238E27FC236}">
                <a16:creationId xmlns:a16="http://schemas.microsoft.com/office/drawing/2014/main" id="{D0D69F99-89A5-4246-9EA0-9030A6446AC2}"/>
              </a:ext>
            </a:extLst>
          </p:cNvPr>
          <p:cNvSpPr txBox="1"/>
          <p:nvPr/>
        </p:nvSpPr>
        <p:spPr>
          <a:xfrm>
            <a:off x="1828800" y="5867400"/>
            <a:ext cx="7696200" cy="830997"/>
          </a:xfrm>
          <a:prstGeom prst="rect">
            <a:avLst/>
          </a:prstGeom>
          <a:noFill/>
        </p:spPr>
        <p:txBody>
          <a:bodyPr wrap="square" rtlCol="0">
            <a:spAutoFit/>
          </a:bodyPr>
          <a:lstStyle/>
          <a:p>
            <a:pPr algn="ctr"/>
            <a:r>
              <a:rPr lang="en-US" sz="2400" dirty="0"/>
              <a:t>If that were true, how would your perspective change</a:t>
            </a:r>
          </a:p>
          <a:p>
            <a:pPr algn="ctr"/>
            <a:r>
              <a:rPr lang="en-US" sz="2400" dirty="0"/>
              <a:t> on any given challenge?</a:t>
            </a:r>
          </a:p>
        </p:txBody>
      </p:sp>
    </p:spTree>
    <p:extLst>
      <p:ext uri="{BB962C8B-B14F-4D97-AF65-F5344CB8AC3E}">
        <p14:creationId xmlns:p14="http://schemas.microsoft.com/office/powerpoint/2010/main" val="248575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nging your mind.jpg"/>
          <p:cNvPicPr>
            <a:picLocks noChangeAspect="1"/>
          </p:cNvPicPr>
          <p:nvPr/>
        </p:nvPicPr>
        <p:blipFill>
          <a:blip r:embed="rId2" cstate="print"/>
          <a:stretch>
            <a:fillRect/>
          </a:stretch>
        </p:blipFill>
        <p:spPr>
          <a:xfrm>
            <a:off x="0" y="-228600"/>
            <a:ext cx="9296399" cy="7086600"/>
          </a:xfrm>
          <a:prstGeom prst="rect">
            <a:avLst/>
          </a:prstGeom>
        </p:spPr>
      </p:pic>
      <p:sp>
        <p:nvSpPr>
          <p:cNvPr id="2" name="Title 1"/>
          <p:cNvSpPr>
            <a:spLocks noGrp="1"/>
          </p:cNvSpPr>
          <p:nvPr>
            <p:ph type="title"/>
          </p:nvPr>
        </p:nvSpPr>
        <p:spPr>
          <a:xfrm>
            <a:off x="914400" y="228600"/>
            <a:ext cx="8077200" cy="1295400"/>
          </a:xfrm>
        </p:spPr>
        <p:txBody>
          <a:bodyPr>
            <a:noAutofit/>
          </a:bodyPr>
          <a:lstStyle/>
          <a:p>
            <a:pPr marL="514350" indent="-514350" algn="ctr"/>
            <a:r>
              <a:rPr lang="en-US" sz="4000" dirty="0">
                <a:solidFill>
                  <a:schemeClr val="tx1"/>
                </a:solidFill>
              </a:rPr>
              <a:t>The mind directs the body</a:t>
            </a:r>
            <a:br>
              <a:rPr lang="en-US" sz="4000" dirty="0">
                <a:solidFill>
                  <a:schemeClr val="tx1"/>
                </a:solidFill>
              </a:rPr>
            </a:br>
            <a:r>
              <a:rPr lang="en-US" sz="4000" dirty="0">
                <a:solidFill>
                  <a:schemeClr val="tx1"/>
                </a:solidFill>
              </a:rPr>
              <a:t>We direct the mind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0"/>
            <a:ext cx="9296400" cy="723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838200"/>
            <a:ext cx="3429000" cy="5632311"/>
          </a:xfrm>
          <a:prstGeom prst="rect">
            <a:avLst/>
          </a:prstGeom>
          <a:noFill/>
        </p:spPr>
        <p:txBody>
          <a:bodyPr wrap="square" rtlCol="0">
            <a:spAutoFit/>
          </a:bodyPr>
          <a:lstStyle/>
          <a:p>
            <a:pPr algn="ctr"/>
            <a:r>
              <a:rPr lang="en-US" sz="3600" dirty="0">
                <a:solidFill>
                  <a:schemeClr val="tx2"/>
                </a:solidFill>
              </a:rPr>
              <a:t>We live in an era where the mind-body connection is becoming universally accepted – both in scientific and ‘alternative’ circles.</a:t>
            </a:r>
          </a:p>
        </p:txBody>
      </p:sp>
      <p:pic>
        <p:nvPicPr>
          <p:cNvPr id="10" name="Picture 9" descr="Rustin-cover.jpg"/>
          <p:cNvPicPr>
            <a:picLocks noChangeAspect="1"/>
          </p:cNvPicPr>
          <p:nvPr/>
        </p:nvPicPr>
        <p:blipFill>
          <a:blip r:embed="rId2" cstate="print"/>
          <a:stretch>
            <a:fillRect/>
          </a:stretch>
        </p:blipFill>
        <p:spPr>
          <a:xfrm>
            <a:off x="-228600" y="0"/>
            <a:ext cx="5586720" cy="655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5029200"/>
            <a:ext cx="8534400" cy="1447800"/>
          </a:xfrm>
        </p:spPr>
        <p:txBody>
          <a:bodyPr>
            <a:noAutofit/>
          </a:bodyPr>
          <a:lstStyle/>
          <a:p>
            <a:r>
              <a:rPr lang="en-US" sz="3200" dirty="0">
                <a:solidFill>
                  <a:schemeClr val="bg1"/>
                </a:solidFill>
              </a:rPr>
              <a:t>“It is not a question of whether an illness is physical or emotional, but how much of each.”</a:t>
            </a:r>
          </a:p>
        </p:txBody>
      </p:sp>
      <p:pic>
        <p:nvPicPr>
          <p:cNvPr id="6" name="Picture 5" descr="Helen Flanders Dunbar.jpg"/>
          <p:cNvPicPr>
            <a:picLocks noChangeAspect="1"/>
          </p:cNvPicPr>
          <p:nvPr/>
        </p:nvPicPr>
        <p:blipFill>
          <a:blip r:embed="rId2" cstate="print"/>
          <a:stretch>
            <a:fillRect/>
          </a:stretch>
        </p:blipFill>
        <p:spPr>
          <a:xfrm>
            <a:off x="216646" y="228600"/>
            <a:ext cx="2374154" cy="2956099"/>
          </a:xfrm>
          <a:prstGeom prst="rect">
            <a:avLst/>
          </a:prstGeom>
        </p:spPr>
      </p:pic>
      <p:sp>
        <p:nvSpPr>
          <p:cNvPr id="7" name="Text Placeholder 2"/>
          <p:cNvSpPr txBox="1">
            <a:spLocks/>
          </p:cNvSpPr>
          <p:nvPr/>
        </p:nvSpPr>
        <p:spPr>
          <a:xfrm>
            <a:off x="3886200" y="609600"/>
            <a:ext cx="5105400" cy="5029200"/>
          </a:xfrm>
          <a:prstGeom prst="rect">
            <a:avLst/>
          </a:prstGeom>
        </p:spPr>
        <p:txBody>
          <a:bodyPr vert="horz" tIns="45720" bIns="45720" anchor="t" anchorCtr="0">
            <a:noAutofit/>
          </a:bodyPr>
          <a:lstStyle/>
          <a:p>
            <a:pPr marL="0" marR="0" lvl="0" indent="0" algn="l" defTabSz="914400" rtl="0" eaLnBrk="1" fontAlgn="auto" latinLnBrk="0" hangingPunct="1">
              <a:lnSpc>
                <a:spcPct val="125000"/>
              </a:lnSpc>
              <a:spcBef>
                <a:spcPts val="600"/>
              </a:spcBef>
              <a:spcAft>
                <a:spcPts val="1000"/>
              </a:spcAft>
              <a:buClr>
                <a:schemeClr val="accent2"/>
              </a:buClr>
              <a:buSzPct val="85000"/>
              <a:buFont typeface="Wingdings 2"/>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This is not a new idea.  Helen Flanders-Dunbar,</a:t>
            </a:r>
            <a:r>
              <a:rPr kumimoji="0" lang="en-US" sz="3200" b="0" i="0" u="none" strike="noStrike" kern="1200" cap="none" spc="0" normalizeH="0" noProof="0" dirty="0">
                <a:ln>
                  <a:noFill/>
                </a:ln>
                <a:solidFill>
                  <a:schemeClr val="bg1"/>
                </a:solidFill>
                <a:effectLst/>
                <a:uLnTx/>
                <a:uFillTx/>
                <a:latin typeface="+mn-lt"/>
                <a:ea typeface="+mn-ea"/>
                <a:cs typeface="+mn-cs"/>
              </a:rPr>
              <a:t> a pioneer in psychosomatic medicine, and dubbed</a:t>
            </a:r>
            <a:br>
              <a:rPr kumimoji="0" lang="en-US" sz="3200" b="0" i="0" u="none" strike="noStrike" kern="1200" cap="none" spc="0" normalizeH="0" noProof="0" dirty="0">
                <a:ln>
                  <a:noFill/>
                </a:ln>
                <a:solidFill>
                  <a:schemeClr val="bg1"/>
                </a:solidFill>
                <a:effectLst/>
                <a:uLnTx/>
                <a:uFillTx/>
                <a:latin typeface="+mn-lt"/>
                <a:ea typeface="+mn-ea"/>
                <a:cs typeface="+mn-cs"/>
              </a:rPr>
            </a:br>
            <a:r>
              <a:rPr kumimoji="0" lang="en-US" sz="3200" b="0" i="0" u="none" strike="noStrike" kern="1200" cap="none" spc="0" normalizeH="0" noProof="0" dirty="0">
                <a:ln>
                  <a:noFill/>
                </a:ln>
                <a:solidFill>
                  <a:schemeClr val="bg1"/>
                </a:solidFill>
                <a:effectLst/>
                <a:uLnTx/>
                <a:uFillTx/>
                <a:latin typeface="+mn-lt"/>
                <a:ea typeface="+mn-ea"/>
                <a:cs typeface="+mn-cs"/>
              </a:rPr>
              <a:t> ‘the mother of holistic medicine’, wrote in her book, </a:t>
            </a:r>
            <a:r>
              <a:rPr kumimoji="0" lang="en-US" sz="3200" b="0" i="0" u="sng" strike="noStrike" kern="1200" cap="none" spc="0" normalizeH="0" noProof="0" dirty="0">
                <a:ln>
                  <a:noFill/>
                </a:ln>
                <a:solidFill>
                  <a:schemeClr val="bg1"/>
                </a:solidFill>
                <a:effectLst/>
                <a:uLnTx/>
                <a:uFillTx/>
                <a:latin typeface="+mn-lt"/>
                <a:ea typeface="+mn-ea"/>
                <a:cs typeface="+mn-cs"/>
              </a:rPr>
              <a:t>Mind and Body</a:t>
            </a:r>
            <a:r>
              <a:rPr kumimoji="0" lang="en-US" sz="3200" b="0" i="0" u="none" strike="noStrike" kern="1200" cap="none" spc="0" normalizeH="0" noProof="0" dirty="0">
                <a:ln>
                  <a:noFill/>
                </a:ln>
                <a:solidFill>
                  <a:schemeClr val="bg1"/>
                </a:solidFill>
                <a:effectLst/>
                <a:uLnTx/>
                <a:uFillTx/>
                <a:latin typeface="+mn-lt"/>
                <a:ea typeface="+mn-ea"/>
                <a:cs typeface="+mn-cs"/>
              </a:rPr>
              <a:t>:</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8" name="Picture 7" descr="Helen Dunbar.jpg"/>
          <p:cNvPicPr>
            <a:picLocks noChangeAspect="1"/>
          </p:cNvPicPr>
          <p:nvPr/>
        </p:nvPicPr>
        <p:blipFill>
          <a:blip r:embed="rId3" cstate="print"/>
          <a:stretch>
            <a:fillRect/>
          </a:stretch>
        </p:blipFill>
        <p:spPr>
          <a:xfrm>
            <a:off x="1905000" y="2286000"/>
            <a:ext cx="1851660" cy="23174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gulation of brain energy.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0" y="5257800"/>
            <a:ext cx="9144000" cy="1447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5334000"/>
            <a:ext cx="8305800" cy="1323439"/>
          </a:xfrm>
          <a:prstGeom prst="rect">
            <a:avLst/>
          </a:prstGeom>
          <a:noFill/>
        </p:spPr>
        <p:txBody>
          <a:bodyPr wrap="square" rtlCol="0">
            <a:spAutoFit/>
          </a:bodyPr>
          <a:lstStyle/>
          <a:p>
            <a:pPr algn="ctr"/>
            <a:r>
              <a:rPr lang="en-US" sz="4000" dirty="0">
                <a:solidFill>
                  <a:schemeClr val="accent4">
                    <a:lumMod val="60000"/>
                    <a:lumOff val="40000"/>
                  </a:schemeClr>
                </a:solidFill>
              </a:rPr>
              <a:t>All illness has its primary origin in the mind, rather than in the body!</a:t>
            </a:r>
            <a:endParaRPr lang="en-US" sz="4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derstandingthepsychoemotionalrootsofdisease.jpg"/>
          <p:cNvPicPr>
            <a:picLocks noChangeAspect="1"/>
          </p:cNvPicPr>
          <p:nvPr/>
        </p:nvPicPr>
        <p:blipFill>
          <a:blip r:embed="rId2" cstate="print"/>
          <a:stretch>
            <a:fillRect/>
          </a:stretch>
        </p:blipFill>
        <p:spPr>
          <a:xfrm>
            <a:off x="-685800" y="0"/>
            <a:ext cx="14827348" cy="7086600"/>
          </a:xfrm>
          <a:prstGeom prst="rect">
            <a:avLst/>
          </a:prstGeom>
        </p:spPr>
      </p:pic>
      <p:sp>
        <p:nvSpPr>
          <p:cNvPr id="3" name="TextBox 2"/>
          <p:cNvSpPr txBox="1"/>
          <p:nvPr/>
        </p:nvSpPr>
        <p:spPr>
          <a:xfrm>
            <a:off x="5181600" y="533400"/>
            <a:ext cx="3581400" cy="4524315"/>
          </a:xfrm>
          <a:prstGeom prst="rect">
            <a:avLst/>
          </a:prstGeom>
          <a:noFill/>
        </p:spPr>
        <p:txBody>
          <a:bodyPr wrap="square" rtlCol="0">
            <a:spAutoFit/>
          </a:bodyPr>
          <a:lstStyle/>
          <a:p>
            <a:r>
              <a:rPr lang="en-US" sz="2400" b="1" dirty="0">
                <a:solidFill>
                  <a:schemeClr val="bg1"/>
                </a:solidFill>
                <a:latin typeface="+mj-lt"/>
              </a:rPr>
              <a:t>Pain – be it physical or emotional, results from an imbalance somewhere in your being.  </a:t>
            </a:r>
          </a:p>
          <a:p>
            <a:endParaRPr lang="en-US" sz="2400" b="1" dirty="0">
              <a:solidFill>
                <a:schemeClr val="bg1"/>
              </a:solidFill>
              <a:latin typeface="+mj-lt"/>
            </a:endParaRPr>
          </a:p>
          <a:p>
            <a:r>
              <a:rPr lang="en-US" sz="2400" b="1" dirty="0">
                <a:solidFill>
                  <a:schemeClr val="bg1"/>
                </a:solidFill>
                <a:latin typeface="+mj-lt"/>
              </a:rPr>
              <a:t>It is evidence of some sort of toxin.</a:t>
            </a:r>
          </a:p>
          <a:p>
            <a:endParaRPr lang="en-US" sz="2400" b="1" dirty="0">
              <a:solidFill>
                <a:schemeClr val="bg1"/>
              </a:solidFill>
              <a:latin typeface="+mj-lt"/>
            </a:endParaRPr>
          </a:p>
          <a:p>
            <a:r>
              <a:rPr lang="en-US" sz="2400" b="1" dirty="0">
                <a:solidFill>
                  <a:schemeClr val="bg1"/>
                </a:solidFill>
                <a:latin typeface="+mj-lt"/>
              </a:rPr>
              <a:t>It may be toxic food, toxic emotions, or a toxic relationship.</a:t>
            </a:r>
            <a:endParaRPr lang="en-US" sz="3600" dirty="0">
              <a:solidFill>
                <a:schemeClr val="bg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0"/>
            <a:ext cx="94488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04800"/>
            <a:ext cx="7620000" cy="523220"/>
          </a:xfrm>
          <a:prstGeom prst="rect">
            <a:avLst/>
          </a:prstGeom>
          <a:noFill/>
        </p:spPr>
        <p:txBody>
          <a:bodyPr wrap="square" rtlCol="0">
            <a:spAutoFit/>
          </a:bodyPr>
          <a:lstStyle/>
          <a:p>
            <a:r>
              <a:rPr lang="en-US" sz="2800" dirty="0"/>
              <a:t>Pain serves a positive purpose</a:t>
            </a:r>
          </a:p>
        </p:txBody>
      </p:sp>
      <p:sp>
        <p:nvSpPr>
          <p:cNvPr id="11" name="Rectangle 10"/>
          <p:cNvSpPr/>
          <p:nvPr/>
        </p:nvSpPr>
        <p:spPr>
          <a:xfrm>
            <a:off x="2895600" y="1066800"/>
            <a:ext cx="5715000" cy="6555641"/>
          </a:xfrm>
          <a:prstGeom prst="rect">
            <a:avLst/>
          </a:prstGeom>
        </p:spPr>
        <p:txBody>
          <a:bodyPr wrap="square">
            <a:spAutoFit/>
          </a:bodyPr>
          <a:lstStyle/>
          <a:p>
            <a:r>
              <a:rPr lang="en-US" sz="2800" dirty="0"/>
              <a:t>Without our indicator lights, we would be oblivious to the effects of maintenance needs to our vehicle.</a:t>
            </a:r>
          </a:p>
          <a:p>
            <a:endParaRPr lang="en-US" sz="2800" dirty="0"/>
          </a:p>
          <a:p>
            <a:r>
              <a:rPr lang="en-US" sz="2800" dirty="0"/>
              <a:t>Likewise, our corporal vehicle uses pain as indicators to let us know that something is amiss.</a:t>
            </a:r>
          </a:p>
          <a:p>
            <a:endParaRPr lang="en-US" sz="2800" dirty="0"/>
          </a:p>
          <a:p>
            <a:r>
              <a:rPr lang="en-US" sz="2800" dirty="0"/>
              <a:t>Ignoring them can leave you stranded on the side of the road.</a:t>
            </a:r>
          </a:p>
          <a:p>
            <a:endParaRPr lang="en-US" sz="2800" dirty="0"/>
          </a:p>
          <a:p>
            <a:r>
              <a:rPr lang="en-US" sz="2800" dirty="0"/>
              <a:t>Why are we more attentive to our dashboards than to our own hearts?</a:t>
            </a:r>
          </a:p>
          <a:p>
            <a:endParaRPr lang="en-US" sz="2800" dirty="0"/>
          </a:p>
          <a:p>
            <a:endParaRPr lang="en-US" sz="2800" dirty="0"/>
          </a:p>
        </p:txBody>
      </p:sp>
      <p:pic>
        <p:nvPicPr>
          <p:cNvPr id="14" name="Picture 13" descr="empty tank.jpg"/>
          <p:cNvPicPr>
            <a:picLocks noChangeAspect="1"/>
          </p:cNvPicPr>
          <p:nvPr/>
        </p:nvPicPr>
        <p:blipFill>
          <a:blip r:embed="rId2" cstate="print"/>
          <a:stretch>
            <a:fillRect/>
          </a:stretch>
        </p:blipFill>
        <p:spPr>
          <a:xfrm>
            <a:off x="0" y="990600"/>
            <a:ext cx="2535555" cy="1676400"/>
          </a:xfrm>
          <a:prstGeom prst="rect">
            <a:avLst/>
          </a:prstGeom>
        </p:spPr>
      </p:pic>
      <p:pic>
        <p:nvPicPr>
          <p:cNvPr id="15" name="Picture 14" descr="engine-oil-light.jpg"/>
          <p:cNvPicPr>
            <a:picLocks noChangeAspect="1"/>
          </p:cNvPicPr>
          <p:nvPr/>
        </p:nvPicPr>
        <p:blipFill>
          <a:blip r:embed="rId3" cstate="print"/>
          <a:stretch>
            <a:fillRect/>
          </a:stretch>
        </p:blipFill>
        <p:spPr>
          <a:xfrm>
            <a:off x="533400" y="2514600"/>
            <a:ext cx="1707795" cy="1219200"/>
          </a:xfrm>
          <a:prstGeom prst="rect">
            <a:avLst/>
          </a:prstGeom>
        </p:spPr>
      </p:pic>
      <p:pic>
        <p:nvPicPr>
          <p:cNvPr id="16" name="Picture 15" descr="overheated.jpg"/>
          <p:cNvPicPr>
            <a:picLocks noChangeAspect="1"/>
          </p:cNvPicPr>
          <p:nvPr/>
        </p:nvPicPr>
        <p:blipFill>
          <a:blip r:embed="rId4" cstate="print"/>
          <a:stretch>
            <a:fillRect/>
          </a:stretch>
        </p:blipFill>
        <p:spPr>
          <a:xfrm>
            <a:off x="381000" y="3733800"/>
            <a:ext cx="1763743" cy="1143000"/>
          </a:xfrm>
          <a:prstGeom prst="rect">
            <a:avLst/>
          </a:prstGeom>
        </p:spPr>
      </p:pic>
      <p:pic>
        <p:nvPicPr>
          <p:cNvPr id="17" name="Picture 16" descr="web-battery-warning-light.jpg"/>
          <p:cNvPicPr>
            <a:picLocks noChangeAspect="1"/>
          </p:cNvPicPr>
          <p:nvPr/>
        </p:nvPicPr>
        <p:blipFill>
          <a:blip r:embed="rId5" cstate="print"/>
          <a:stretch>
            <a:fillRect/>
          </a:stretch>
        </p:blipFill>
        <p:spPr>
          <a:xfrm>
            <a:off x="381000" y="5334000"/>
            <a:ext cx="1710516" cy="1219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29919</TotalTime>
  <Words>1094</Words>
  <Application>Microsoft Office PowerPoint</Application>
  <PresentationFormat>On-screen Show (4:3)</PresentationFormat>
  <Paragraphs>132</Paragraphs>
  <Slides>34</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AR BERKLEY</vt:lpstr>
      <vt:lpstr>AR BLANCA</vt:lpstr>
      <vt:lpstr>AR DARLING</vt:lpstr>
      <vt:lpstr>AR DECODE</vt:lpstr>
      <vt:lpstr>Bahnschrift Light</vt:lpstr>
      <vt:lpstr>Bauhaus 93</vt:lpstr>
      <vt:lpstr>Bernard MT Condensed</vt:lpstr>
      <vt:lpstr>Bodoni MT Poster Compressed</vt:lpstr>
      <vt:lpstr>Bradley Hand ITC</vt:lpstr>
      <vt:lpstr>Broadway</vt:lpstr>
      <vt:lpstr>Calibri</vt:lpstr>
      <vt:lpstr>Constantia</vt:lpstr>
      <vt:lpstr>Cooper Black</vt:lpstr>
      <vt:lpstr>Forte</vt:lpstr>
      <vt:lpstr>Goudy Stout</vt:lpstr>
      <vt:lpstr>Wingdings 2</vt:lpstr>
      <vt:lpstr>Paper</vt:lpstr>
      <vt:lpstr>Skills  for  Life</vt:lpstr>
      <vt:lpstr>This presentation created by  Julia Fairchild  with loving Aloha</vt:lpstr>
      <vt:lpstr>The Principle of  Health and Healing</vt:lpstr>
      <vt:lpstr>The mind directs the body We direct the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Life</dc:title>
  <dc:creator>FairJulia1952</dc:creator>
  <cp:lastModifiedBy>Julia Fairchild</cp:lastModifiedBy>
  <cp:revision>151</cp:revision>
  <dcterms:created xsi:type="dcterms:W3CDTF">2016-12-30T19:26:58Z</dcterms:created>
  <dcterms:modified xsi:type="dcterms:W3CDTF">2019-08-31T05:40:12Z</dcterms:modified>
</cp:coreProperties>
</file>